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76" r:id="rId7"/>
    <p:sldId id="263" r:id="rId8"/>
    <p:sldId id="265" r:id="rId9"/>
    <p:sldId id="281" r:id="rId10"/>
    <p:sldId id="285" r:id="rId11"/>
    <p:sldId id="282" r:id="rId12"/>
    <p:sldId id="283" r:id="rId13"/>
    <p:sldId id="279" r:id="rId14"/>
    <p:sldId id="280" r:id="rId15"/>
    <p:sldId id="286" r:id="rId16"/>
    <p:sldId id="273"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Playfair Display" pitchFamily="2" charset="77"/>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7703"/>
    <a:srgbClr val="0A1820"/>
    <a:srgbClr val="F0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81"/>
    <p:restoredTop sz="80617"/>
  </p:normalViewPr>
  <p:slideViewPr>
    <p:cSldViewPr snapToGrid="0">
      <p:cViewPr varScale="1">
        <p:scale>
          <a:sx n="113" d="100"/>
          <a:sy n="113" d="100"/>
        </p:scale>
        <p:origin x="176" y="2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sz="1200" dirty="0">
                <a:latin typeface="Playfair Display" pitchFamily="2" charset="77"/>
              </a:rPr>
              <a:t>Total number of crime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2019</c:v>
                </c:pt>
              </c:strCache>
            </c:strRef>
          </c:tx>
          <c:spPr>
            <a:ln w="28575" cap="rnd">
              <a:solidFill>
                <a:schemeClr val="accent2"/>
              </a:solidFill>
              <a:round/>
            </a:ln>
            <a:effectLst/>
          </c:spPr>
          <c:marker>
            <c:symbol val="circle"/>
            <c:size val="5"/>
            <c:spPr>
              <a:solidFill>
                <a:schemeClr val="accent2"/>
              </a:solidFill>
              <a:ln w="9525">
                <a:noFill/>
              </a:ln>
              <a:effectLst/>
            </c:spPr>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13</c:v>
                </c:pt>
              </c:numCache>
            </c:numRef>
          </c:cat>
          <c:val>
            <c:numRef>
              <c:f>Sheet1!$B$2:$B$13</c:f>
              <c:numCache>
                <c:formatCode>General</c:formatCode>
                <c:ptCount val="12"/>
                <c:pt idx="0">
                  <c:v>531279</c:v>
                </c:pt>
                <c:pt idx="1">
                  <c:v>509369</c:v>
                </c:pt>
                <c:pt idx="2">
                  <c:v>573744</c:v>
                </c:pt>
                <c:pt idx="3">
                  <c:v>560115</c:v>
                </c:pt>
                <c:pt idx="4">
                  <c:v>578733</c:v>
                </c:pt>
                <c:pt idx="5">
                  <c:v>571709</c:v>
                </c:pt>
                <c:pt idx="6">
                  <c:v>580514</c:v>
                </c:pt>
                <c:pt idx="7">
                  <c:v>551373</c:v>
                </c:pt>
                <c:pt idx="8">
                  <c:v>520832</c:v>
                </c:pt>
                <c:pt idx="9">
                  <c:v>546452</c:v>
                </c:pt>
                <c:pt idx="10">
                  <c:v>513154</c:v>
                </c:pt>
                <c:pt idx="11">
                  <c:v>487767</c:v>
                </c:pt>
              </c:numCache>
            </c:numRef>
          </c:val>
          <c:smooth val="0"/>
          <c:extLst>
            <c:ext xmlns:c16="http://schemas.microsoft.com/office/drawing/2014/chart" uri="{C3380CC4-5D6E-409C-BE32-E72D297353CC}">
              <c16:uniqueId val="{00000000-A688-8F45-B6D0-B5DD2C1A41BF}"/>
            </c:ext>
          </c:extLst>
        </c:ser>
        <c:ser>
          <c:idx val="1"/>
          <c:order val="1"/>
          <c:tx>
            <c:strRef>
              <c:f>Sheet1!$C$1</c:f>
              <c:strCache>
                <c:ptCount val="1"/>
                <c:pt idx="0">
                  <c:v>2020</c:v>
                </c:pt>
              </c:strCache>
            </c:strRef>
          </c:tx>
          <c:spPr>
            <a:ln w="28575" cap="rnd">
              <a:solidFill>
                <a:srgbClr val="FFC000"/>
              </a:solidFill>
              <a:round/>
            </a:ln>
            <a:effectLst/>
          </c:spPr>
          <c:marker>
            <c:symbol val="circle"/>
            <c:size val="5"/>
            <c:spPr>
              <a:solidFill>
                <a:srgbClr val="FFC000"/>
              </a:solidFill>
              <a:ln w="9525">
                <a:noFill/>
              </a:ln>
              <a:effectLst/>
            </c:spPr>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13</c:v>
                </c:pt>
              </c:numCache>
            </c:numRef>
          </c:cat>
          <c:val>
            <c:numRef>
              <c:f>Sheet1!$C$2:$C$13</c:f>
              <c:numCache>
                <c:formatCode>General</c:formatCode>
                <c:ptCount val="12"/>
                <c:pt idx="0">
                  <c:v>515876</c:v>
                </c:pt>
                <c:pt idx="1">
                  <c:v>490071</c:v>
                </c:pt>
                <c:pt idx="2">
                  <c:v>505303</c:v>
                </c:pt>
                <c:pt idx="3">
                  <c:v>530169</c:v>
                </c:pt>
                <c:pt idx="4">
                  <c:v>574354</c:v>
                </c:pt>
                <c:pt idx="5">
                  <c:v>553173</c:v>
                </c:pt>
                <c:pt idx="6">
                  <c:v>569643</c:v>
                </c:pt>
                <c:pt idx="7">
                  <c:v>573198</c:v>
                </c:pt>
                <c:pt idx="8">
                  <c:v>537111</c:v>
                </c:pt>
                <c:pt idx="9">
                  <c:v>541169</c:v>
                </c:pt>
                <c:pt idx="10">
                  <c:v>510064</c:v>
                </c:pt>
                <c:pt idx="11">
                  <c:v>470132</c:v>
                </c:pt>
              </c:numCache>
            </c:numRef>
          </c:val>
          <c:smooth val="0"/>
          <c:extLst>
            <c:ext xmlns:c16="http://schemas.microsoft.com/office/drawing/2014/chart" uri="{C3380CC4-5D6E-409C-BE32-E72D297353CC}">
              <c16:uniqueId val="{00000001-A688-8F45-B6D0-B5DD2C1A41BF}"/>
            </c:ext>
          </c:extLst>
        </c:ser>
        <c:ser>
          <c:idx val="2"/>
          <c:order val="2"/>
          <c:tx>
            <c:strRef>
              <c:f>Sheet1!$D$1</c:f>
              <c:strCache>
                <c:ptCount val="1"/>
                <c:pt idx="0">
                  <c:v>2021</c:v>
                </c:pt>
              </c:strCache>
            </c:strRef>
          </c:tx>
          <c:spPr>
            <a:ln w="28575" cap="rnd">
              <a:solidFill>
                <a:schemeClr val="bg1"/>
              </a:solidFill>
              <a:round/>
            </a:ln>
            <a:effectLst/>
          </c:spPr>
          <c:marker>
            <c:symbol val="circle"/>
            <c:size val="5"/>
            <c:spPr>
              <a:solidFill>
                <a:schemeClr val="bg1"/>
              </a:solidFill>
              <a:ln w="9525">
                <a:noFill/>
              </a:ln>
              <a:effectLst/>
            </c:spPr>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13</c:v>
                </c:pt>
              </c:numCache>
            </c:numRef>
          </c:cat>
          <c:val>
            <c:numRef>
              <c:f>Sheet1!$D$2:$D$13</c:f>
              <c:numCache>
                <c:formatCode>General</c:formatCode>
                <c:ptCount val="12"/>
                <c:pt idx="0">
                  <c:v>461332</c:v>
                </c:pt>
                <c:pt idx="1">
                  <c:v>444379</c:v>
                </c:pt>
                <c:pt idx="2">
                  <c:v>492300</c:v>
                </c:pt>
                <c:pt idx="3">
                  <c:v>491416</c:v>
                </c:pt>
                <c:pt idx="4">
                  <c:v>505707</c:v>
                </c:pt>
                <c:pt idx="5">
                  <c:v>523289</c:v>
                </c:pt>
                <c:pt idx="6">
                  <c:v>527494</c:v>
                </c:pt>
                <c:pt idx="7">
                  <c:v>494886</c:v>
                </c:pt>
                <c:pt idx="8">
                  <c:v>485089</c:v>
                </c:pt>
              </c:numCache>
            </c:numRef>
          </c:val>
          <c:smooth val="0"/>
          <c:extLst>
            <c:ext xmlns:c16="http://schemas.microsoft.com/office/drawing/2014/chart" uri="{C3380CC4-5D6E-409C-BE32-E72D297353CC}">
              <c16:uniqueId val="{00000002-A688-8F45-B6D0-B5DD2C1A41BF}"/>
            </c:ext>
          </c:extLst>
        </c:ser>
        <c:dLbls>
          <c:showLegendKey val="0"/>
          <c:showVal val="0"/>
          <c:showCatName val="0"/>
          <c:showSerName val="0"/>
          <c:showPercent val="0"/>
          <c:showBubbleSize val="0"/>
        </c:dLbls>
        <c:marker val="1"/>
        <c:smooth val="0"/>
        <c:axId val="2029918431"/>
        <c:axId val="2029430207"/>
      </c:lineChart>
      <c:catAx>
        <c:axId val="2029918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029430207"/>
        <c:crosses val="autoZero"/>
        <c:auto val="1"/>
        <c:lblAlgn val="ctr"/>
        <c:lblOffset val="100"/>
        <c:noMultiLvlLbl val="0"/>
      </c:catAx>
      <c:valAx>
        <c:axId val="2029430207"/>
        <c:scaling>
          <c:orientation val="minMax"/>
          <c:min val="420000"/>
        </c:scaling>
        <c:delete val="0"/>
        <c:axPos val="l"/>
        <c:majorGridlines>
          <c:spPr>
            <a:ln w="9525" cap="flat" cmpd="sng" algn="ctr">
              <a:solidFill>
                <a:schemeClr val="tx2">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029918431"/>
        <c:crosses val="autoZero"/>
        <c:crossBetween val="between"/>
        <c:dispUnits>
          <c:builtInUnit val="thousands"/>
          <c:dispUnitsLbl>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Playfair Display"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sz="1200" dirty="0">
                <a:solidFill>
                  <a:schemeClr val="bg1"/>
                </a:solidFill>
                <a:latin typeface="Playfair Display" pitchFamily="2" charset="77"/>
              </a:rPr>
              <a:t>Average number of Violence &amp; Sexual crime</a:t>
            </a:r>
          </a:p>
        </c:rich>
      </c:tx>
      <c:layout>
        <c:manualLayout>
          <c:xMode val="edge"/>
          <c:yMode val="edge"/>
          <c:x val="0.16474591007159151"/>
          <c:y val="3.765590438694398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Average amount of crime per month</c:v>
                </c:pt>
              </c:strCache>
            </c:strRef>
          </c:tx>
          <c:spPr>
            <a:ln w="28575" cap="rnd">
              <a:solidFill>
                <a:schemeClr val="accent2"/>
              </a:solidFill>
              <a:round/>
            </a:ln>
            <a:effectLst/>
          </c:spPr>
          <c:marker>
            <c:symbol val="diamond"/>
            <c:size val="10"/>
            <c:spPr>
              <a:solidFill>
                <a:schemeClr val="accent2"/>
              </a:solidFill>
              <a:ln w="9525">
                <a:noFill/>
              </a:ln>
              <a:effectLst/>
            </c:spPr>
          </c:marker>
          <c:cat>
            <c:numRef>
              <c:f>Sheet1!$A$2:$A$4</c:f>
              <c:numCache>
                <c:formatCode>General</c:formatCode>
                <c:ptCount val="3"/>
                <c:pt idx="0">
                  <c:v>2019</c:v>
                </c:pt>
                <c:pt idx="1">
                  <c:v>2020</c:v>
                </c:pt>
                <c:pt idx="2">
                  <c:v>2021</c:v>
                </c:pt>
              </c:numCache>
            </c:numRef>
          </c:cat>
          <c:val>
            <c:numRef>
              <c:f>Sheet1!$B$2:$B$4</c:f>
              <c:numCache>
                <c:formatCode>General</c:formatCode>
                <c:ptCount val="3"/>
                <c:pt idx="0">
                  <c:v>156983.25</c:v>
                </c:pt>
                <c:pt idx="1">
                  <c:v>155346.33333333334</c:v>
                </c:pt>
                <c:pt idx="2">
                  <c:v>161559.55555555556</c:v>
                </c:pt>
              </c:numCache>
            </c:numRef>
          </c:val>
          <c:smooth val="0"/>
          <c:extLst>
            <c:ext xmlns:c16="http://schemas.microsoft.com/office/drawing/2014/chart" uri="{C3380CC4-5D6E-409C-BE32-E72D297353CC}">
              <c16:uniqueId val="{00000000-AC67-1346-A14E-8A0156C755E4}"/>
            </c:ext>
          </c:extLst>
        </c:ser>
        <c:dLbls>
          <c:showLegendKey val="0"/>
          <c:showVal val="0"/>
          <c:showCatName val="0"/>
          <c:showSerName val="0"/>
          <c:showPercent val="0"/>
          <c:showBubbleSize val="0"/>
        </c:dLbls>
        <c:marker val="1"/>
        <c:smooth val="0"/>
        <c:axId val="2012308143"/>
        <c:axId val="2012581903"/>
      </c:lineChart>
      <c:catAx>
        <c:axId val="201230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012581903"/>
        <c:crosses val="autoZero"/>
        <c:auto val="1"/>
        <c:lblAlgn val="ctr"/>
        <c:lblOffset val="100"/>
        <c:noMultiLvlLbl val="0"/>
      </c:catAx>
      <c:valAx>
        <c:axId val="2012581903"/>
        <c:scaling>
          <c:orientation val="minMax"/>
          <c:max val="162000"/>
          <c:min val="154000"/>
        </c:scaling>
        <c:delete val="0"/>
        <c:axPos val="l"/>
        <c:majorGridlines>
          <c:spPr>
            <a:ln w="9525" cap="flat" cmpd="sng" algn="ctr">
              <a:solidFill>
                <a:schemeClr val="tx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012308143"/>
        <c:crosses val="autoZero"/>
        <c:crossBetween val="between"/>
        <c:dispUnits>
          <c:builtInUnit val="thousands"/>
          <c:dispUnitsLbl>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sz="1200" dirty="0">
                <a:latin typeface="Playfair Display" pitchFamily="2" charset="77"/>
              </a:rPr>
              <a:t>Average</a:t>
            </a:r>
            <a:r>
              <a:rPr lang="en-US" sz="1200" baseline="0" dirty="0">
                <a:latin typeface="Playfair Display" pitchFamily="2" charset="77"/>
              </a:rPr>
              <a:t> number of crime(per month)</a:t>
            </a:r>
            <a:endParaRPr lang="en-US" sz="1200" dirty="0">
              <a:latin typeface="Playfair Display" pitchFamily="2" charset="77"/>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Average crime amount per month</c:v>
                </c:pt>
              </c:strCache>
            </c:strRef>
          </c:tx>
          <c:spPr>
            <a:ln w="28575" cap="rnd">
              <a:solidFill>
                <a:schemeClr val="accent2"/>
              </a:solidFill>
              <a:round/>
            </a:ln>
            <a:effectLst/>
          </c:spPr>
          <c:marker>
            <c:symbol val="triangle"/>
            <c:size val="10"/>
            <c:spPr>
              <a:solidFill>
                <a:schemeClr val="accent2"/>
              </a:solidFill>
              <a:ln w="9525">
                <a:noFill/>
              </a:ln>
              <a:effectLst/>
            </c:spPr>
          </c:marker>
          <c:cat>
            <c:numRef>
              <c:f>Sheet1!$A$2:$A$4</c:f>
              <c:numCache>
                <c:formatCode>General</c:formatCode>
                <c:ptCount val="3"/>
                <c:pt idx="0">
                  <c:v>2019</c:v>
                </c:pt>
                <c:pt idx="1">
                  <c:v>2020</c:v>
                </c:pt>
                <c:pt idx="2">
                  <c:v>2021</c:v>
                </c:pt>
              </c:numCache>
            </c:numRef>
          </c:cat>
          <c:val>
            <c:numRef>
              <c:f>Sheet1!$B$2:$B$4</c:f>
              <c:numCache>
                <c:formatCode>General</c:formatCode>
                <c:ptCount val="3"/>
                <c:pt idx="0">
                  <c:v>543753.41666666663</c:v>
                </c:pt>
                <c:pt idx="1">
                  <c:v>530855.25</c:v>
                </c:pt>
                <c:pt idx="2">
                  <c:v>491765.77777777775</c:v>
                </c:pt>
              </c:numCache>
            </c:numRef>
          </c:val>
          <c:smooth val="0"/>
          <c:extLst>
            <c:ext xmlns:c16="http://schemas.microsoft.com/office/drawing/2014/chart" uri="{C3380CC4-5D6E-409C-BE32-E72D297353CC}">
              <c16:uniqueId val="{00000000-3CD4-0D4F-9A9A-9890E48C1860}"/>
            </c:ext>
          </c:extLst>
        </c:ser>
        <c:dLbls>
          <c:showLegendKey val="0"/>
          <c:showVal val="0"/>
          <c:showCatName val="0"/>
          <c:showSerName val="0"/>
          <c:showPercent val="0"/>
          <c:showBubbleSize val="0"/>
        </c:dLbls>
        <c:marker val="1"/>
        <c:smooth val="0"/>
        <c:axId val="2029918431"/>
        <c:axId val="2029430207"/>
      </c:lineChart>
      <c:catAx>
        <c:axId val="2029918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029430207"/>
        <c:crosses val="autoZero"/>
        <c:auto val="1"/>
        <c:lblAlgn val="ctr"/>
        <c:lblOffset val="100"/>
        <c:noMultiLvlLbl val="0"/>
      </c:catAx>
      <c:valAx>
        <c:axId val="2029430207"/>
        <c:scaling>
          <c:orientation val="minMax"/>
          <c:min val="480000"/>
        </c:scaling>
        <c:delete val="0"/>
        <c:axPos val="l"/>
        <c:majorGridlines>
          <c:spPr>
            <a:ln w="9525" cap="flat" cmpd="sng" algn="ctr">
              <a:solidFill>
                <a:schemeClr val="tx2">
                  <a:lumMod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029918431"/>
        <c:crosses val="autoZero"/>
        <c:crossBetween val="between"/>
        <c:dispUnits>
          <c:builtInUnit val="thousands"/>
          <c:dispUnitsLbl>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42FF-1D49-8B1B-0C7D830DBE3B}"/>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3-42FF-1D49-8B1B-0C7D830DBE3B}"/>
              </c:ext>
            </c:extLst>
          </c:dPt>
          <c:dPt>
            <c:idx val="2"/>
            <c:bubble3D val="0"/>
            <c:spPr>
              <a:solidFill>
                <a:schemeClr val="tx1"/>
              </a:solidFill>
              <a:ln w="19050">
                <a:solidFill>
                  <a:schemeClr val="lt1"/>
                </a:solidFill>
              </a:ln>
              <a:effectLst/>
            </c:spPr>
            <c:extLst>
              <c:ext xmlns:c16="http://schemas.microsoft.com/office/drawing/2014/chart" uri="{C3380CC4-5D6E-409C-BE32-E72D297353CC}">
                <c16:uniqueId val="{00000004-42FF-1D49-8B1B-0C7D830DBE3B}"/>
              </c:ext>
            </c:extLst>
          </c:dPt>
          <c:dLbls>
            <c:dLbl>
              <c:idx val="0"/>
              <c:layout>
                <c:manualLayout>
                  <c:x val="-0.16373393123737848"/>
                  <c:y val="0.12184588275051894"/>
                </c:manualLayout>
              </c:layout>
              <c:tx>
                <c:rich>
                  <a:bodyPr/>
                  <a:lstStyle/>
                  <a:p>
                    <a:r>
                      <a:rPr lang="en-US" baseline="0" dirty="0"/>
                      <a:t>
</a:t>
                    </a:r>
                    <a:fld id="{3909FB2B-0D7D-814C-A5A0-3F7C8210D2D9}" type="PERCENTAGE">
                      <a:rPr lang="en-US" baseline="0"/>
                      <a:pPr/>
                      <a:t>[PERCENTAGE]</a:t>
                    </a:fld>
                    <a:endParaRPr lang="en-US"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42FF-1D49-8B1B-0C7D830DBE3B}"/>
                </c:ext>
              </c:extLst>
            </c:dLbl>
            <c:dLbl>
              <c:idx val="1"/>
              <c:layout>
                <c:manualLayout>
                  <c:x val="-4.4887119650647359E-2"/>
                  <c:y val="-0.20809932250848875"/>
                </c:manualLayout>
              </c:layout>
              <c:tx>
                <c:rich>
                  <a:bodyPr/>
                  <a:lstStyle/>
                  <a:p>
                    <a:fld id="{1596FB10-CE29-E546-BE93-EB6A0BF84AE7}" type="PERCENTAGE">
                      <a:rPr lang="en-US" baseline="0" smtClean="0"/>
                      <a:pPr/>
                      <a:t>[PERCENTAGE]</a:t>
                    </a:fld>
                    <a:endParaRPr lang="en-US"/>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42FF-1D49-8B1B-0C7D830DBE3B}"/>
                </c:ext>
              </c:extLst>
            </c:dLbl>
            <c:dLbl>
              <c:idx val="2"/>
              <c:layout>
                <c:manualLayout>
                  <c:x val="0.14834894458162257"/>
                  <c:y val="3.1549889230406081E-2"/>
                </c:manualLayout>
              </c:layout>
              <c:tx>
                <c:rich>
                  <a:bodyPr/>
                  <a:lstStyle/>
                  <a:p>
                    <a:r>
                      <a:rPr lang="en-US" baseline="0" dirty="0"/>
                      <a:t>
</a:t>
                    </a:r>
                    <a:fld id="{94FF4ECF-42D6-6F46-98D5-9F397345D619}" type="PERCENTAGE">
                      <a:rPr lang="en-US" baseline="0"/>
                      <a:pPr/>
                      <a:t>[PERCENTAGE]</a:t>
                    </a:fld>
                    <a:endParaRPr lang="en-US"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42FF-1D49-8B1B-0C7D830DBE3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Violence and sexual </c:v>
                </c:pt>
                <c:pt idx="1">
                  <c:v>Anti-social behaviour</c:v>
                </c:pt>
                <c:pt idx="2">
                  <c:v>Others</c:v>
                </c:pt>
              </c:strCache>
            </c:strRef>
          </c:cat>
          <c:val>
            <c:numRef>
              <c:f>Sheet1!$B$2:$B$4</c:f>
              <c:numCache>
                <c:formatCode>General</c:formatCode>
                <c:ptCount val="3"/>
                <c:pt idx="0">
                  <c:v>180322</c:v>
                </c:pt>
                <c:pt idx="1">
                  <c:v>105555</c:v>
                </c:pt>
                <c:pt idx="2">
                  <c:v>208059</c:v>
                </c:pt>
              </c:numCache>
            </c:numRef>
          </c:val>
          <c:extLst>
            <c:ext xmlns:c16="http://schemas.microsoft.com/office/drawing/2014/chart" uri="{C3380CC4-5D6E-409C-BE32-E72D297353CC}">
              <c16:uniqueId val="{00000000-42FF-1D49-8B1B-0C7D830DBE3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2"/>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0C45-3149-88EE-157A286EF14C}"/>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3-0C45-3149-88EE-157A286EF14C}"/>
              </c:ext>
            </c:extLst>
          </c:dPt>
          <c:dPt>
            <c:idx val="2"/>
            <c:bubble3D val="0"/>
            <c:spPr>
              <a:solidFill>
                <a:schemeClr val="tx1"/>
              </a:solidFill>
              <a:ln w="19050">
                <a:solidFill>
                  <a:schemeClr val="lt1"/>
                </a:solidFill>
              </a:ln>
              <a:effectLst/>
            </c:spPr>
            <c:extLst>
              <c:ext xmlns:c16="http://schemas.microsoft.com/office/drawing/2014/chart" uri="{C3380CC4-5D6E-409C-BE32-E72D297353CC}">
                <c16:uniqueId val="{00000004-0C45-3149-88EE-157A286EF14C}"/>
              </c:ext>
            </c:extLst>
          </c:dPt>
          <c:dLbls>
            <c:dLbl>
              <c:idx val="0"/>
              <c:layout>
                <c:manualLayout>
                  <c:x val="-0.22394615412444555"/>
                  <c:y val="-4.16804731570842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0C45-3149-88EE-157A286EF14C}"/>
                </c:ext>
              </c:extLst>
            </c:dLbl>
            <c:dLbl>
              <c:idx val="1"/>
              <c:layout>
                <c:manualLayout>
                  <c:x val="7.6512428206047409E-2"/>
                  <c:y val="-0.19127684975075412"/>
                </c:manualLayout>
              </c:layout>
              <c:tx>
                <c:rich>
                  <a:bodyPr/>
                  <a:lstStyle/>
                  <a:p>
                    <a:r>
                      <a:rPr lang="en-US" baseline="0"/>
                      <a:t>
</a:t>
                    </a:r>
                    <a:fld id="{7B772BB6-D8F3-6B40-9BC5-A502B094791E}" type="PERCENTAGE">
                      <a:rPr lang="en-US" baseline="0"/>
                      <a:pPr/>
                      <a:t>[PERCENTAGE]</a:t>
                    </a:fld>
                    <a:endParaRPr lang="en-US"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C45-3149-88EE-157A286EF14C}"/>
                </c:ext>
              </c:extLst>
            </c:dLbl>
            <c:dLbl>
              <c:idx val="2"/>
              <c:layout>
                <c:manualLayout>
                  <c:x val="0.23829864091677"/>
                  <c:y val="0.1085097192224622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0C45-3149-88EE-157A286EF14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solved</c:v>
                </c:pt>
                <c:pt idx="1">
                  <c:v>processing</c:v>
                </c:pt>
                <c:pt idx="2">
                  <c:v>unsolved</c:v>
                </c:pt>
              </c:strCache>
            </c:strRef>
          </c:cat>
          <c:val>
            <c:numRef>
              <c:f>Sheet1!$B$2:$B$4</c:f>
              <c:numCache>
                <c:formatCode>General</c:formatCode>
                <c:ptCount val="3"/>
                <c:pt idx="0">
                  <c:v>7644570</c:v>
                </c:pt>
                <c:pt idx="1">
                  <c:v>828497</c:v>
                </c:pt>
                <c:pt idx="2">
                  <c:v>5548552</c:v>
                </c:pt>
              </c:numCache>
            </c:numRef>
          </c:val>
          <c:extLst>
            <c:ext xmlns:c16="http://schemas.microsoft.com/office/drawing/2014/chart" uri="{C3380CC4-5D6E-409C-BE32-E72D297353CC}">
              <c16:uniqueId val="{00000000-0C45-3149-88EE-157A286EF14C}"/>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we are from group 120.</a:t>
            </a:r>
          </a:p>
          <a:p>
            <a:pPr marL="0" lvl="0" indent="0" algn="l" rtl="0">
              <a:spcBef>
                <a:spcPts val="0"/>
              </a:spcBef>
              <a:spcAft>
                <a:spcPts val="0"/>
              </a:spcAft>
              <a:buNone/>
            </a:pPr>
            <a:r>
              <a:rPr lang="en-US" dirty="0"/>
              <a:t>We analyzed the British street crime data set during the past few weeks and made some notable discoveries. And today, we're honored to take this opportunity to share it.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50117dbb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50117dbb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discussed before, the total amount of crime decreased over the years—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the total amount of Violence and Sexual Crime appears to have a slight decrease from 2019 to 2020, then increase sharply from 2020 to 2021.</a:t>
            </a:r>
            <a:endParaRPr dirty="0"/>
          </a:p>
        </p:txBody>
      </p:sp>
    </p:spTree>
    <p:extLst>
      <p:ext uri="{BB962C8B-B14F-4D97-AF65-F5344CB8AC3E}">
        <p14:creationId xmlns:p14="http://schemas.microsoft.com/office/powerpoint/2010/main" val="731908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50117dbb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50117dbb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 Locations where crimes occur most</a:t>
            </a:r>
          </a:p>
          <a:p>
            <a:pPr marL="0" lvl="0" indent="0" algn="l" rtl="0">
              <a:spcBef>
                <a:spcPts val="0"/>
              </a:spcBef>
              <a:spcAft>
                <a:spcPts val="0"/>
              </a:spcAft>
              <a:buNone/>
            </a:pPr>
            <a:r>
              <a:rPr lang="en-US" dirty="0"/>
              <a:t>We only selected the top 15  locations with the highest crimes in the past three years. From the bar chart on the left, the supermarket is where criminal activities occur most, with 600000 crimes in the past three years.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 also curious about the composition of these 600000 crimes. Do violence and sexual offenses and antisocial crimes account for the majority?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hate to admit that violence and sexual crimes do account for one-third, antisocial crimes account for 20%.</a:t>
            </a:r>
            <a:endParaRPr dirty="0"/>
          </a:p>
        </p:txBody>
      </p:sp>
    </p:spTree>
    <p:extLst>
      <p:ext uri="{BB962C8B-B14F-4D97-AF65-F5344CB8AC3E}">
        <p14:creationId xmlns:p14="http://schemas.microsoft.com/office/powerpoint/2010/main" val="307869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50117dbb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50117dbb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 After studying so many heavy topics, let's finally look at the solution to the crimes.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Overall, the situation of crime settlement is good. More than half of the criminal cases were solved.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also further explored why some cases are unsolved: mainly because the further investigation will affect the public interest, and other general organizations take over the issues. That makes sense.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in all, the solution part is excellent.</a:t>
            </a:r>
            <a:endParaRPr dirty="0"/>
          </a:p>
        </p:txBody>
      </p:sp>
    </p:spTree>
    <p:extLst>
      <p:ext uri="{BB962C8B-B14F-4D97-AF65-F5344CB8AC3E}">
        <p14:creationId xmlns:p14="http://schemas.microsoft.com/office/powerpoint/2010/main" val="2308604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have already finished the analysis. It's time to conclude.</a:t>
            </a:r>
          </a:p>
        </p:txBody>
      </p:sp>
    </p:spTree>
    <p:extLst>
      <p:ext uri="{BB962C8B-B14F-4D97-AF65-F5344CB8AC3E}">
        <p14:creationId xmlns:p14="http://schemas.microsoft.com/office/powerpoint/2010/main" val="2715862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50117dbb8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050117dbb8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In terms of time, the total crime rate decreased by year. June, July, and August have the highest crime rate.</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In terms of types, violence and sexual crimes account for the highest proportion, followed by antisocial behavior crimes</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In terms of location, supermarkets and parking lots are the most prone to crime. Violent crimes account for one-third of supermarket crimes.</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The resolutions are good. Most criminal incidents have been appropriately handled. It is a good phenomenon.</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dirty="0"/>
          </a:p>
        </p:txBody>
      </p:sp>
    </p:spTree>
    <p:extLst>
      <p:ext uri="{BB962C8B-B14F-4D97-AF65-F5344CB8AC3E}">
        <p14:creationId xmlns:p14="http://schemas.microsoft.com/office/powerpoint/2010/main" val="3323494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50117dbb8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050117dbb8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we Came to the most crucial part, our suggestions.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believe you have the same feeling as me through the above analysis. Violence and sexual crime are significant problems we are facing now.</a:t>
            </a:r>
          </a:p>
          <a:p>
            <a:pPr marL="0" lvl="0" indent="0" algn="l" rtl="0">
              <a:spcBef>
                <a:spcPts val="0"/>
              </a:spcBef>
              <a:spcAft>
                <a:spcPts val="0"/>
              </a:spcAft>
              <a:buNone/>
            </a:pPr>
            <a:r>
              <a:rPr lang="en-US" dirty="0"/>
              <a:t>We should Strengthen the education and prevention of these two types of crimes, especially sexual offenses.</a:t>
            </a:r>
          </a:p>
          <a:p>
            <a:pPr marL="0" lvl="0" indent="0" algn="l" rtl="0">
              <a:spcBef>
                <a:spcPts val="0"/>
              </a:spcBef>
              <a:spcAft>
                <a:spcPts val="0"/>
              </a:spcAft>
              <a:buNone/>
            </a:pPr>
            <a:r>
              <a:rPr lang="en-US" dirty="0"/>
              <a:t>I also suggest public organizations and schools can increase lectures on psychological counseling.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Secondly, we can consider increasing the number of police officers from June to August and reducing the number from December to January to optimize government expenditure and obtain the best results at the same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I would like to emphasize that for the 15 most crime-prone areas listed in the article, strengthening police patrols is one thing. When we are in these locations, we also need to be vigilant.</a:t>
            </a:r>
            <a:endParaRPr dirty="0"/>
          </a:p>
        </p:txBody>
      </p:sp>
    </p:spTree>
    <p:extLst>
      <p:ext uri="{BB962C8B-B14F-4D97-AF65-F5344CB8AC3E}">
        <p14:creationId xmlns:p14="http://schemas.microsoft.com/office/powerpoint/2010/main" val="254751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050117dbb8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050117dbb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above is all we want to share today. </a:t>
            </a:r>
            <a:r>
              <a:rPr lang="en-US"/>
              <a:t>I hope my analysis and application of big data technology can help us put forward constructive opinions and win a safer and happier life.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50117dbb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50117dbb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Our topic will be divided into three parts:</a:t>
            </a:r>
          </a:p>
          <a:p>
            <a:pPr marL="0" lvl="0" indent="0" algn="l" rtl="0">
              <a:spcBef>
                <a:spcPts val="0"/>
              </a:spcBef>
              <a:spcAft>
                <a:spcPts val="0"/>
              </a:spcAft>
              <a:buNone/>
            </a:pPr>
            <a:r>
              <a:rPr lang="en-US" altLang="zh-CN" dirty="0"/>
              <a:t>data set introduction, data analysis, conclusion &amp; suggestions. Let's start.</a:t>
            </a:r>
            <a:endParaRPr 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50117dbb8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50117dbb8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about the data set.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50117dbb8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50117dbb8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downloaded this dataset from the Kaggle website. It is 4.01GB, contains 12 columns and 1048549 rows. Attributes include crime ID, year, month, place, crime types, etc..</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50117dbb8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50117dbb8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get the data, and we couldn't help wondering what method we should use to manipulate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Should we use the traditional ways? Or should we use the bid data method?</a:t>
            </a:r>
          </a:p>
          <a:p>
            <a:pPr marL="0" lvl="0" indent="0" algn="l" rtl="0">
              <a:spcBef>
                <a:spcPts val="0"/>
              </a:spcBef>
              <a:spcAft>
                <a:spcPts val="0"/>
              </a:spcAft>
              <a:buNone/>
            </a:pPr>
            <a:r>
              <a:rPr lang="en-US" dirty="0"/>
              <a:t>The answer is obvious; we should use a big data solution.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just mentioned, our data set is about 4GB, with traditional methods like excel or SPSS will cause data loss.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for manipulating such as filter,   directly uploading the data set in a python environment will be time-consuming.</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After that decision, we can further explore what method we should use and the problems we'd like to explore.</a:t>
            </a:r>
          </a:p>
          <a:p>
            <a:pPr marL="158750" indent="0">
              <a:buNone/>
            </a:pPr>
            <a:endParaRPr lang="en-US" dirty="0"/>
          </a:p>
          <a:p>
            <a:pPr marL="158750" indent="0">
              <a:buNone/>
            </a:pPr>
            <a:r>
              <a:rPr lang="en-US" dirty="0"/>
              <a:t>First, we decided to use Hadoop and MapReduce to summarize the single attributes, such as the total number of crimes that occurred at a specific time or location.</a:t>
            </a:r>
          </a:p>
          <a:p>
            <a:pPr marL="158750" indent="0">
              <a:buNone/>
            </a:pPr>
            <a:endParaRPr lang="en-US" dirty="0"/>
          </a:p>
          <a:p>
            <a:pPr marL="158750" indent="0">
              <a:buNone/>
            </a:pPr>
            <a:r>
              <a:rPr lang="en-US" dirty="0"/>
              <a:t>Second, we upload the filtered data into impala, join attributes based on the crime ID,  explore the relations between attributes, such as crime type and occurred time.</a:t>
            </a:r>
          </a:p>
          <a:p>
            <a:pPr marL="158750" indent="0">
              <a:buNone/>
            </a:pPr>
            <a:endParaRPr lang="en-US" dirty="0"/>
          </a:p>
          <a:p>
            <a:pPr marL="158750" indent="0">
              <a:buNone/>
            </a:pPr>
            <a:r>
              <a:rPr lang="en-US" dirty="0"/>
              <a:t>Finally, we upload the result into Python and word cloud to help visualize.</a:t>
            </a:r>
          </a:p>
          <a:p>
            <a:pPr marL="158750" indent="0">
              <a:buNone/>
            </a:pPr>
            <a:endParaRPr lang="en-US" dirty="0"/>
          </a:p>
          <a:p>
            <a:pPr marL="158750" indent="0">
              <a:buNone/>
            </a:pPr>
            <a:r>
              <a:rPr lang="en-US" dirty="0"/>
              <a:t>We decided to explore the data from four aspects: </a:t>
            </a:r>
          </a:p>
          <a:p>
            <a:pPr marL="158750" indent="0">
              <a:buNone/>
            </a:pPr>
            <a:r>
              <a:rPr lang="en-US" dirty="0"/>
              <a:t>when: crime rate changes with years and months.</a:t>
            </a:r>
          </a:p>
          <a:p>
            <a:pPr marL="158750" indent="0">
              <a:buNone/>
            </a:pPr>
            <a:r>
              <a:rPr lang="en-US" dirty="0"/>
              <a:t>What: crime rate of different crime types.</a:t>
            </a:r>
          </a:p>
          <a:p>
            <a:pPr marL="158750" indent="0">
              <a:buNone/>
            </a:pPr>
            <a:r>
              <a:rPr lang="en-US" dirty="0"/>
              <a:t>Where: locations crimes occur most.</a:t>
            </a:r>
          </a:p>
          <a:p>
            <a:pPr marL="158750" indent="0">
              <a:buNone/>
            </a:pPr>
            <a:r>
              <a:rPr lang="en-US" dirty="0"/>
              <a:t>How: the resolution of the crime cases.</a:t>
            </a:r>
          </a:p>
        </p:txBody>
      </p:sp>
    </p:spTree>
    <p:extLst>
      <p:ext uri="{BB962C8B-B14F-4D97-AF65-F5344CB8AC3E}">
        <p14:creationId xmlns:p14="http://schemas.microsoft.com/office/powerpoint/2010/main" val="813228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50117dbb8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50117dbb8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knowing about the dataset, let's start the analysis.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50117dbb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50117dbb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the Crime rate changes with years and months.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line chart shows the number of crime cases in different months and years. Orange, yellow, and white lines represent 2019, 2020, and 2021.</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90204"/>
              <a:buNone/>
              <a:tabLst/>
              <a:defRPr/>
            </a:pPr>
            <a:r>
              <a:rPr lang="en-US" dirty="0"/>
              <a:t>Based on the year, we can find from 2019-2021, the total amount of crime is getting lower, which is a good signal.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Based on the month, we can find that the highest number of crimes occurred from June to August, the middle of the year. Whereas the begin and end of the year are lowest.</a:t>
            </a:r>
          </a:p>
          <a:p>
            <a:pPr marL="0" lvl="0" indent="0" algn="l" rtl="0">
              <a:spcBef>
                <a:spcPts val="0"/>
              </a:spcBef>
              <a:spcAft>
                <a:spcPts val="0"/>
              </a:spcAft>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50117dbb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50117dbb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4271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 name="Google Shape;13;p2"/>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Google Shape;14;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Google Shape;15;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 name="Google Shape;16;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2" name="Google Shape;82;p1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83" name="Google Shape;83;p13"/>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 name="Google Shape;25;p4"/>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6" name="Google Shape;26;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Google Shape;27;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 name="Google Shape;28;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 name="Google Shape;31;p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 name="Google Shape;32;p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Google Shape;34;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 name="Google Shape;35;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Google Shape;39;p6"/>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Google Shape;43;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Google Shape;44;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Google Shape;47;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Google Shape;48;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Google Shape;49;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7" name="Google Shape;57;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8" name="Google Shape;58;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0"/>
          <p:cNvSpPr>
            <a:spLocks noGrp="1"/>
          </p:cNvSpPr>
          <p:nvPr>
            <p:ph type="pic" idx="2"/>
          </p:nvPr>
        </p:nvSpPr>
        <p:spPr>
          <a:xfrm>
            <a:off x="3887391" y="740569"/>
            <a:ext cx="4629000" cy="3655200"/>
          </a:xfrm>
          <a:prstGeom prst="rect">
            <a:avLst/>
          </a:prstGeom>
          <a:noFill/>
          <a:ln>
            <a:noFill/>
          </a:ln>
        </p:spPr>
      </p:sp>
      <p:sp>
        <p:nvSpPr>
          <p:cNvPr id="64" name="Google Shape;64;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5" name="Google Shape;65;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182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ltLang="zh-CN"/>
              <a:t>‹#›</a:t>
            </a:fld>
            <a:endParaRPr lang="zh-C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4"/>
          <p:cNvPicPr preferRelativeResize="0"/>
          <p:nvPr/>
        </p:nvPicPr>
        <p:blipFill>
          <a:blip r:embed="rId3"/>
          <a:stretch>
            <a:fillRect/>
          </a:stretch>
        </p:blipFill>
        <p:spPr>
          <a:xfrm>
            <a:off x="2628900" y="0"/>
            <a:ext cx="6515100" cy="5143500"/>
          </a:xfrm>
          <a:prstGeom prst="rect">
            <a:avLst/>
          </a:prstGeom>
          <a:noFill/>
          <a:ln>
            <a:noFill/>
          </a:ln>
        </p:spPr>
      </p:pic>
      <p:pic>
        <p:nvPicPr>
          <p:cNvPr id="89" name="Google Shape;89;p14"/>
          <p:cNvPicPr preferRelativeResize="0"/>
          <p:nvPr/>
        </p:nvPicPr>
        <p:blipFill>
          <a:blip r:embed="rId4"/>
          <a:stretch>
            <a:fillRect/>
          </a:stretch>
        </p:blipFill>
        <p:spPr>
          <a:xfrm>
            <a:off x="0" y="0"/>
            <a:ext cx="9144000" cy="5143500"/>
          </a:xfrm>
          <a:prstGeom prst="rect">
            <a:avLst/>
          </a:prstGeom>
          <a:noFill/>
          <a:ln>
            <a:noFill/>
          </a:ln>
        </p:spPr>
      </p:pic>
      <p:sp>
        <p:nvSpPr>
          <p:cNvPr id="90" name="Google Shape;90;p14"/>
          <p:cNvSpPr txBox="1"/>
          <p:nvPr/>
        </p:nvSpPr>
        <p:spPr>
          <a:xfrm>
            <a:off x="2330748" y="0"/>
            <a:ext cx="3918803" cy="38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300" dirty="0">
                <a:solidFill>
                  <a:srgbClr val="F3F3F3"/>
                </a:solidFill>
                <a:latin typeface="Playfair Display"/>
                <a:ea typeface="Playfair Display"/>
                <a:cs typeface="Playfair Display"/>
                <a:sym typeface="Playfair Display"/>
              </a:rPr>
              <a:t>Yiran Zhu </a:t>
            </a:r>
            <a:r>
              <a:rPr lang="en-US" altLang="zh-CN" sz="1300" dirty="0">
                <a:solidFill>
                  <a:srgbClr val="F3F3F3"/>
                </a:solidFill>
                <a:latin typeface="Playfair Display"/>
                <a:ea typeface="Playfair Display"/>
                <a:cs typeface="Playfair Display"/>
                <a:sym typeface="Playfair Display"/>
              </a:rPr>
              <a:t>500593</a:t>
            </a:r>
            <a:r>
              <a:rPr lang="zh-CN" sz="1300" dirty="0">
                <a:solidFill>
                  <a:srgbClr val="F3F3F3"/>
                </a:solidFill>
                <a:latin typeface="Playfair Display"/>
                <a:ea typeface="Playfair Display"/>
                <a:cs typeface="Playfair Display"/>
                <a:sym typeface="Playfair Display"/>
              </a:rPr>
              <a:t> |   Jin Zou</a:t>
            </a:r>
            <a:r>
              <a:rPr lang="en-US" altLang="zh-CN" sz="1300" dirty="0">
                <a:solidFill>
                  <a:srgbClr val="F3F3F3"/>
                </a:solidFill>
                <a:latin typeface="Playfair Display"/>
                <a:ea typeface="Playfair Display"/>
                <a:cs typeface="Playfair Display"/>
                <a:sym typeface="Playfair Display"/>
              </a:rPr>
              <a:t> 500077</a:t>
            </a:r>
            <a:r>
              <a:rPr lang="zh-CN" sz="1300" dirty="0">
                <a:solidFill>
                  <a:srgbClr val="F3F3F3"/>
                </a:solidFill>
                <a:latin typeface="Playfair Display"/>
                <a:ea typeface="Playfair Display"/>
                <a:cs typeface="Playfair Display"/>
                <a:sym typeface="Playfair Display"/>
              </a:rPr>
              <a:t> | </a:t>
            </a:r>
            <a:r>
              <a:rPr lang="en-US" altLang="zh-CN" sz="1300" dirty="0">
                <a:solidFill>
                  <a:srgbClr val="F3F3F3"/>
                </a:solidFill>
                <a:latin typeface="Playfair Display"/>
                <a:ea typeface="Playfair Display"/>
                <a:cs typeface="Playfair Display"/>
                <a:sym typeface="Playfair Display"/>
              </a:rPr>
              <a:t> Group 120</a:t>
            </a:r>
            <a:endParaRPr sz="1300" dirty="0">
              <a:solidFill>
                <a:srgbClr val="F3F3F3"/>
              </a:solidFill>
              <a:latin typeface="Playfair Display"/>
              <a:ea typeface="Playfair Display"/>
              <a:cs typeface="Playfair Display"/>
              <a:sym typeface="Playfair Display"/>
            </a:endParaRPr>
          </a:p>
        </p:txBody>
      </p:sp>
      <p:sp>
        <p:nvSpPr>
          <p:cNvPr id="91" name="Google Shape;91;p14"/>
          <p:cNvSpPr txBox="1"/>
          <p:nvPr/>
        </p:nvSpPr>
        <p:spPr>
          <a:xfrm>
            <a:off x="265350" y="2232500"/>
            <a:ext cx="55146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4800" dirty="0">
                <a:solidFill>
                  <a:srgbClr val="F2F2F2"/>
                </a:solidFill>
                <a:latin typeface="Playfair Display"/>
                <a:ea typeface="Playfair Display"/>
                <a:cs typeface="Playfair Display"/>
                <a:sym typeface="Playfair Display"/>
              </a:rPr>
              <a:t>UK Street Crime</a:t>
            </a:r>
            <a:endParaRPr sz="4800" dirty="0">
              <a:solidFill>
                <a:srgbClr val="F2F2F2"/>
              </a:solidFill>
              <a:latin typeface="Playfair Display"/>
              <a:ea typeface="Playfair Display"/>
              <a:cs typeface="Playfair Display"/>
              <a:sym typeface="Playfair Display"/>
            </a:endParaRPr>
          </a:p>
          <a:p>
            <a:pPr marL="0" lvl="0" indent="0" algn="l" rtl="0">
              <a:spcBef>
                <a:spcPts val="0"/>
              </a:spcBef>
              <a:spcAft>
                <a:spcPts val="0"/>
              </a:spcAft>
              <a:buNone/>
            </a:pPr>
            <a:r>
              <a:rPr lang="zh-CN" sz="4800" dirty="0">
                <a:solidFill>
                  <a:srgbClr val="F2F2F2"/>
                </a:solidFill>
                <a:latin typeface="Playfair Display"/>
                <a:ea typeface="Playfair Display"/>
                <a:cs typeface="Playfair Display"/>
                <a:sym typeface="Playfair Display"/>
              </a:rPr>
              <a:t>Analysis</a:t>
            </a:r>
            <a:endParaRPr sz="4800" dirty="0">
              <a:solidFill>
                <a:srgbClr val="F2F2F2"/>
              </a:solidFill>
              <a:latin typeface="Playfair Display"/>
              <a:ea typeface="Playfair Display"/>
              <a:cs typeface="Playfair Display"/>
              <a:sym typeface="Playfair Display"/>
            </a:endParaRPr>
          </a:p>
        </p:txBody>
      </p:sp>
      <p:sp>
        <p:nvSpPr>
          <p:cNvPr id="92" name="Google Shape;92;p14"/>
          <p:cNvSpPr txBox="1"/>
          <p:nvPr/>
        </p:nvSpPr>
        <p:spPr>
          <a:xfrm>
            <a:off x="265350" y="3756200"/>
            <a:ext cx="4024800"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dirty="0">
                <a:solidFill>
                  <a:srgbClr val="F3F3F3"/>
                </a:solidFill>
                <a:latin typeface="Playfair Display"/>
                <a:ea typeface="Playfair Display"/>
                <a:cs typeface="Playfair Display"/>
                <a:sym typeface="Playfair Display"/>
              </a:rPr>
              <a:t>Crime Type / Time / Location / Result &amp; Suggestions</a:t>
            </a:r>
            <a:endParaRPr 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3" name="Google Shape;153;p23"/>
          <p:cNvSpPr txBox="1">
            <a:spLocks noGrp="1"/>
          </p:cNvSpPr>
          <p:nvPr>
            <p:ph type="title"/>
          </p:nvPr>
        </p:nvSpPr>
        <p:spPr>
          <a:xfrm>
            <a:off x="450550" y="482621"/>
            <a:ext cx="8520600" cy="572700"/>
          </a:xfrm>
          <a:prstGeom prst="rect">
            <a:avLst/>
          </a:prstGeom>
        </p:spPr>
        <p:txBody>
          <a:bodyPr spcFirstLastPara="1" wrap="square" lIns="68575" tIns="34275" rIns="68575" bIns="34275" anchor="ctr" anchorCtr="0">
            <a:normAutofit fontScale="90000"/>
          </a:bodyPr>
          <a:lstStyle/>
          <a:p>
            <a:pPr lvl="0"/>
            <a:r>
              <a:rPr lang="en-US" sz="3100" kern="1200" dirty="0">
                <a:solidFill>
                  <a:schemeClr val="bg1"/>
                </a:solidFill>
                <a:latin typeface="Playfair Display" pitchFamily="2" charset="77"/>
                <a:ea typeface="Playfair Display"/>
                <a:cs typeface="Playbill" panose="020F0502020204030204" pitchFamily="34" charset="0"/>
                <a:sym typeface="Playfair Display"/>
              </a:rPr>
              <a:t>#2 What</a:t>
            </a:r>
            <a:r>
              <a:rPr lang="en-US" sz="4800" kern="1200" dirty="0">
                <a:solidFill>
                  <a:schemeClr val="bg1"/>
                </a:solidFill>
                <a:latin typeface="Playfair Display" pitchFamily="2" charset="77"/>
                <a:ea typeface="Playfair Display"/>
                <a:cs typeface="Playbill" panose="020F0502020204030204" pitchFamily="34" charset="0"/>
                <a:sym typeface="Playfair Display"/>
              </a:rPr>
              <a:t> </a:t>
            </a:r>
            <a:r>
              <a:rPr lang="en-US" sz="1300" dirty="0">
                <a:solidFill>
                  <a:schemeClr val="tx2"/>
                </a:solidFill>
                <a:latin typeface="Playfair Display" pitchFamily="2" charset="77"/>
              </a:rPr>
              <a:t>–Violence and sexual Crime </a:t>
            </a:r>
            <a:endParaRPr sz="1300" dirty="0">
              <a:solidFill>
                <a:schemeClr val="lt1"/>
              </a:solidFill>
              <a:latin typeface="Playfair Display"/>
              <a:ea typeface="Playfair Display"/>
              <a:cs typeface="Playfair Display"/>
              <a:sym typeface="Playfair Display"/>
            </a:endParaRPr>
          </a:p>
        </p:txBody>
      </p:sp>
      <p:cxnSp>
        <p:nvCxnSpPr>
          <p:cNvPr id="154" name="Google Shape;154;p23"/>
          <p:cNvCxnSpPr/>
          <p:nvPr/>
        </p:nvCxnSpPr>
        <p:spPr>
          <a:xfrm>
            <a:off x="602950" y="1233342"/>
            <a:ext cx="495900" cy="0"/>
          </a:xfrm>
          <a:prstGeom prst="straightConnector1">
            <a:avLst/>
          </a:prstGeom>
          <a:noFill/>
          <a:ln w="9525" cap="flat" cmpd="sng">
            <a:solidFill>
              <a:schemeClr val="lt2"/>
            </a:solidFill>
            <a:prstDash val="solid"/>
            <a:round/>
            <a:headEnd type="none" w="med" len="med"/>
            <a:tailEnd type="none" w="med" len="med"/>
          </a:ln>
        </p:spPr>
      </p:cxnSp>
      <p:sp>
        <p:nvSpPr>
          <p:cNvPr id="21" name="TextBox 20">
            <a:extLst>
              <a:ext uri="{FF2B5EF4-FFF2-40B4-BE49-F238E27FC236}">
                <a16:creationId xmlns:a16="http://schemas.microsoft.com/office/drawing/2014/main" id="{C855550C-633E-8C40-B51D-D345037EA222}"/>
              </a:ext>
            </a:extLst>
          </p:cNvPr>
          <p:cNvSpPr txBox="1"/>
          <p:nvPr/>
        </p:nvSpPr>
        <p:spPr>
          <a:xfrm>
            <a:off x="2841453" y="4232897"/>
            <a:ext cx="4416396" cy="611834"/>
          </a:xfrm>
          <a:prstGeom prst="rect">
            <a:avLst/>
          </a:prstGeom>
          <a:noFill/>
        </p:spPr>
        <p:txBody>
          <a:bodyPr wrap="square" rtlCol="0">
            <a:spAutoFit/>
          </a:bodyPr>
          <a:lstStyle/>
          <a:p>
            <a:pPr algn="ctr">
              <a:lnSpc>
                <a:spcPct val="150000"/>
              </a:lnSpc>
            </a:pPr>
            <a:r>
              <a:rPr lang="en-US" sz="1200" dirty="0">
                <a:solidFill>
                  <a:schemeClr val="tx2"/>
                </a:solidFill>
                <a:latin typeface="Playfair Display" pitchFamily="2" charset="77"/>
              </a:rPr>
              <a:t>Even total amount of crime is decreasing </a:t>
            </a:r>
          </a:p>
          <a:p>
            <a:pPr algn="ctr">
              <a:lnSpc>
                <a:spcPct val="150000"/>
              </a:lnSpc>
            </a:pPr>
            <a:r>
              <a:rPr lang="en-US" sz="1200" b="1" dirty="0">
                <a:solidFill>
                  <a:schemeClr val="tx2"/>
                </a:solidFill>
                <a:latin typeface="Playfair Display" pitchFamily="2" charset="77"/>
              </a:rPr>
              <a:t>No DECREASE FOR VIOLENCE &amp; SECUAL!</a:t>
            </a:r>
          </a:p>
        </p:txBody>
      </p:sp>
      <p:graphicFrame>
        <p:nvGraphicFramePr>
          <p:cNvPr id="2" name="Chart 1">
            <a:extLst>
              <a:ext uri="{FF2B5EF4-FFF2-40B4-BE49-F238E27FC236}">
                <a16:creationId xmlns:a16="http://schemas.microsoft.com/office/drawing/2014/main" id="{98A7A8B2-BEC8-894C-B6B4-D1E2DED8F6E7}"/>
              </a:ext>
            </a:extLst>
          </p:cNvPr>
          <p:cNvGraphicFramePr/>
          <p:nvPr>
            <p:extLst>
              <p:ext uri="{D42A27DB-BD31-4B8C-83A1-F6EECF244321}">
                <p14:modId xmlns:p14="http://schemas.microsoft.com/office/powerpoint/2010/main" val="2344465116"/>
              </p:ext>
            </p:extLst>
          </p:nvPr>
        </p:nvGraphicFramePr>
        <p:xfrm>
          <a:off x="4710850" y="1466850"/>
          <a:ext cx="4048665" cy="26501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FA00C110-0199-5444-BA27-B6D8AC1F54C6}"/>
              </a:ext>
            </a:extLst>
          </p:cNvPr>
          <p:cNvGraphicFramePr/>
          <p:nvPr>
            <p:extLst>
              <p:ext uri="{D42A27DB-BD31-4B8C-83A1-F6EECF244321}">
                <p14:modId xmlns:p14="http://schemas.microsoft.com/office/powerpoint/2010/main" val="2732139462"/>
              </p:ext>
            </p:extLst>
          </p:nvPr>
        </p:nvGraphicFramePr>
        <p:xfrm>
          <a:off x="170637" y="1466850"/>
          <a:ext cx="4048665" cy="26501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882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Graphic spid="2" grpId="0">
        <p:bldAsOne/>
      </p:bldGraphic>
      <p:bldGraphic spid="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3" name="Google Shape;153;p23"/>
          <p:cNvSpPr txBox="1">
            <a:spLocks noGrp="1"/>
          </p:cNvSpPr>
          <p:nvPr>
            <p:ph type="title"/>
          </p:nvPr>
        </p:nvSpPr>
        <p:spPr>
          <a:xfrm>
            <a:off x="450550" y="482621"/>
            <a:ext cx="8520600" cy="572700"/>
          </a:xfrm>
          <a:prstGeom prst="rect">
            <a:avLst/>
          </a:prstGeom>
        </p:spPr>
        <p:txBody>
          <a:bodyPr spcFirstLastPara="1" wrap="square" lIns="68575" tIns="34275" rIns="68575" bIns="34275" anchor="ctr" anchorCtr="0">
            <a:normAutofit fontScale="90000"/>
          </a:bodyPr>
          <a:lstStyle/>
          <a:p>
            <a:pPr>
              <a:lnSpc>
                <a:spcPct val="150000"/>
              </a:lnSpc>
            </a:pPr>
            <a:r>
              <a:rPr lang="en-US" sz="3100" b="1" dirty="0">
                <a:solidFill>
                  <a:schemeClr val="tx2"/>
                </a:solidFill>
                <a:latin typeface="Playfair Display" pitchFamily="2" charset="77"/>
              </a:rPr>
              <a:t>#3 Where </a:t>
            </a:r>
            <a:r>
              <a:rPr lang="en-US" sz="1300" dirty="0">
                <a:solidFill>
                  <a:schemeClr val="tx2"/>
                </a:solidFill>
                <a:latin typeface="Playfair Display" pitchFamily="2" charset="77"/>
              </a:rPr>
              <a:t>- </a:t>
            </a:r>
            <a:r>
              <a:rPr lang="en-US" sz="1400" dirty="0">
                <a:solidFill>
                  <a:schemeClr val="tx2"/>
                </a:solidFill>
                <a:latin typeface="Playfair Display" pitchFamily="2" charset="77"/>
              </a:rPr>
              <a:t>Locations where crimes occur most</a:t>
            </a:r>
            <a:endParaRPr lang="en-US" sz="1300" dirty="0">
              <a:solidFill>
                <a:schemeClr val="tx2"/>
              </a:solidFill>
              <a:latin typeface="Playfair Display" pitchFamily="2" charset="77"/>
            </a:endParaRPr>
          </a:p>
        </p:txBody>
      </p:sp>
      <p:cxnSp>
        <p:nvCxnSpPr>
          <p:cNvPr id="154" name="Google Shape;154;p23"/>
          <p:cNvCxnSpPr/>
          <p:nvPr/>
        </p:nvCxnSpPr>
        <p:spPr>
          <a:xfrm>
            <a:off x="602950" y="1233342"/>
            <a:ext cx="495900" cy="0"/>
          </a:xfrm>
          <a:prstGeom prst="straightConnector1">
            <a:avLst/>
          </a:prstGeom>
          <a:noFill/>
          <a:ln w="9525" cap="flat" cmpd="sng">
            <a:solidFill>
              <a:schemeClr val="lt2"/>
            </a:solidFill>
            <a:prstDash val="solid"/>
            <a:round/>
            <a:headEnd type="none" w="med" len="med"/>
            <a:tailEnd type="none" w="med" len="med"/>
          </a:ln>
        </p:spPr>
      </p:cxnSp>
      <p:pic>
        <p:nvPicPr>
          <p:cNvPr id="13" name="Google Shape;168;p25">
            <a:extLst>
              <a:ext uri="{FF2B5EF4-FFF2-40B4-BE49-F238E27FC236}">
                <a16:creationId xmlns:a16="http://schemas.microsoft.com/office/drawing/2014/main" id="{A481940D-DDE5-F943-9D42-259910EB3C01}"/>
              </a:ext>
            </a:extLst>
          </p:cNvPr>
          <p:cNvPicPr preferRelativeResize="0"/>
          <p:nvPr/>
        </p:nvPicPr>
        <p:blipFill>
          <a:blip r:embed="rId3"/>
          <a:stretch>
            <a:fillRect/>
          </a:stretch>
        </p:blipFill>
        <p:spPr>
          <a:xfrm>
            <a:off x="302284" y="1411364"/>
            <a:ext cx="3951061" cy="2470921"/>
          </a:xfrm>
          <a:prstGeom prst="rect">
            <a:avLst/>
          </a:prstGeom>
          <a:noFill/>
          <a:ln>
            <a:noFill/>
          </a:ln>
        </p:spPr>
      </p:pic>
      <p:sp>
        <p:nvSpPr>
          <p:cNvPr id="16" name="TextBox 15">
            <a:extLst>
              <a:ext uri="{FF2B5EF4-FFF2-40B4-BE49-F238E27FC236}">
                <a16:creationId xmlns:a16="http://schemas.microsoft.com/office/drawing/2014/main" id="{DCB6FBFA-4AC3-B34A-847B-81D5B6097553}"/>
              </a:ext>
            </a:extLst>
          </p:cNvPr>
          <p:cNvSpPr txBox="1"/>
          <p:nvPr/>
        </p:nvSpPr>
        <p:spPr>
          <a:xfrm>
            <a:off x="1927569" y="4238328"/>
            <a:ext cx="5566561" cy="611834"/>
          </a:xfrm>
          <a:prstGeom prst="rect">
            <a:avLst/>
          </a:prstGeom>
          <a:noFill/>
        </p:spPr>
        <p:txBody>
          <a:bodyPr wrap="square" rtlCol="0">
            <a:spAutoFit/>
          </a:bodyPr>
          <a:lstStyle/>
          <a:p>
            <a:pPr>
              <a:lnSpc>
                <a:spcPct val="150000"/>
              </a:lnSpc>
            </a:pPr>
            <a:r>
              <a:rPr lang="en-US" altLang="zh-CN" sz="1200" dirty="0">
                <a:solidFill>
                  <a:srgbClr val="F2F2F2"/>
                </a:solidFill>
                <a:latin typeface="Playfair Display"/>
                <a:ea typeface="Playfair Display"/>
                <a:cs typeface="Playfair Display"/>
                <a:sym typeface="Playfair Display"/>
              </a:rPr>
              <a:t>*  </a:t>
            </a:r>
            <a:r>
              <a:rPr lang="en-US" altLang="zh-CN" sz="1200" dirty="0">
                <a:solidFill>
                  <a:srgbClr val="DB7703"/>
                </a:solidFill>
                <a:latin typeface="Playfair Display"/>
                <a:ea typeface="Playfair Display"/>
                <a:cs typeface="Playfair Display"/>
                <a:sym typeface="Playfair Display"/>
              </a:rPr>
              <a:t>Supermarket</a:t>
            </a:r>
            <a:r>
              <a:rPr lang="en-US" altLang="zh-CN" sz="1200" dirty="0">
                <a:solidFill>
                  <a:srgbClr val="F2F2F2"/>
                </a:solidFill>
                <a:latin typeface="Playfair Display"/>
                <a:ea typeface="Playfair Display"/>
                <a:cs typeface="Playfair Display"/>
                <a:sym typeface="Playfair Display"/>
              </a:rPr>
              <a:t>, parking/shopping area tends to be the most dangerous places </a:t>
            </a:r>
          </a:p>
          <a:p>
            <a:pPr>
              <a:lnSpc>
                <a:spcPct val="150000"/>
              </a:lnSpc>
            </a:pPr>
            <a:r>
              <a:rPr lang="en-US" altLang="zh-CN" sz="1200" dirty="0">
                <a:solidFill>
                  <a:schemeClr val="bg1"/>
                </a:solidFill>
                <a:latin typeface="Playfair Display" pitchFamily="2" charset="77"/>
                <a:sym typeface="Playfair Display"/>
              </a:rPr>
              <a:t>*  </a:t>
            </a:r>
            <a:r>
              <a:rPr lang="en-US" altLang="zh-CN" sz="1200" dirty="0">
                <a:solidFill>
                  <a:srgbClr val="DB7703"/>
                </a:solidFill>
                <a:latin typeface="Playfair Display" pitchFamily="2" charset="77"/>
                <a:sym typeface="Playfair Display"/>
              </a:rPr>
              <a:t>Violence &amp; Sexual </a:t>
            </a:r>
            <a:r>
              <a:rPr lang="en-US" altLang="zh-CN" sz="1200" dirty="0">
                <a:solidFill>
                  <a:schemeClr val="tx2"/>
                </a:solidFill>
                <a:latin typeface="Playfair Display" pitchFamily="2" charset="77"/>
                <a:sym typeface="Playfair Display"/>
              </a:rPr>
              <a:t>– nearly 1/3</a:t>
            </a:r>
            <a:endParaRPr lang="en-US" sz="1200" dirty="0">
              <a:solidFill>
                <a:schemeClr val="tx2"/>
              </a:solidFill>
              <a:latin typeface="Playfair Display" pitchFamily="2" charset="77"/>
              <a:sym typeface="Playfair Display"/>
            </a:endParaRPr>
          </a:p>
        </p:txBody>
      </p:sp>
      <p:graphicFrame>
        <p:nvGraphicFramePr>
          <p:cNvPr id="2" name="Chart 1">
            <a:extLst>
              <a:ext uri="{FF2B5EF4-FFF2-40B4-BE49-F238E27FC236}">
                <a16:creationId xmlns:a16="http://schemas.microsoft.com/office/drawing/2014/main" id="{78725EA5-2D88-3E46-BC05-FA4333D58E22}"/>
              </a:ext>
            </a:extLst>
          </p:cNvPr>
          <p:cNvGraphicFramePr/>
          <p:nvPr>
            <p:extLst>
              <p:ext uri="{D42A27DB-BD31-4B8C-83A1-F6EECF244321}">
                <p14:modId xmlns:p14="http://schemas.microsoft.com/office/powerpoint/2010/main" val="1922614277"/>
              </p:ext>
            </p:extLst>
          </p:nvPr>
        </p:nvGraphicFramePr>
        <p:xfrm>
          <a:off x="4572000" y="1208686"/>
          <a:ext cx="4473765" cy="2577412"/>
        </p:xfrm>
        <a:graphic>
          <a:graphicData uri="http://schemas.openxmlformats.org/drawingml/2006/chart">
            <c:chart xmlns:c="http://schemas.openxmlformats.org/drawingml/2006/chart" xmlns:r="http://schemas.openxmlformats.org/officeDocument/2006/relationships" r:id="rId4"/>
          </a:graphicData>
        </a:graphic>
      </p:graphicFrame>
      <p:sp>
        <p:nvSpPr>
          <p:cNvPr id="8" name="Frame 7">
            <a:extLst>
              <a:ext uri="{FF2B5EF4-FFF2-40B4-BE49-F238E27FC236}">
                <a16:creationId xmlns:a16="http://schemas.microsoft.com/office/drawing/2014/main" id="{CEDF1FB2-E6C7-804E-851D-38ECA9F29B2B}"/>
              </a:ext>
            </a:extLst>
          </p:cNvPr>
          <p:cNvSpPr/>
          <p:nvPr/>
        </p:nvSpPr>
        <p:spPr>
          <a:xfrm>
            <a:off x="6991172" y="2057487"/>
            <a:ext cx="502958" cy="334839"/>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4888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Graphic spid="2" grpId="0">
        <p:bldAsOne/>
      </p:bldGraphic>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3" name="Google Shape;153;p23"/>
          <p:cNvSpPr txBox="1">
            <a:spLocks noGrp="1"/>
          </p:cNvSpPr>
          <p:nvPr>
            <p:ph type="title"/>
          </p:nvPr>
        </p:nvSpPr>
        <p:spPr>
          <a:xfrm>
            <a:off x="450550" y="482621"/>
            <a:ext cx="8520600" cy="572700"/>
          </a:xfrm>
          <a:prstGeom prst="rect">
            <a:avLst/>
          </a:prstGeom>
        </p:spPr>
        <p:txBody>
          <a:bodyPr spcFirstLastPara="1" wrap="square" lIns="68575" tIns="34275" rIns="68575" bIns="34275" anchor="ctr" anchorCtr="0">
            <a:normAutofit/>
          </a:bodyPr>
          <a:lstStyle/>
          <a:p>
            <a:r>
              <a:rPr lang="en-US" sz="2800" b="1" dirty="0">
                <a:solidFill>
                  <a:schemeClr val="tx2"/>
                </a:solidFill>
                <a:latin typeface="Playfair Display" pitchFamily="2" charset="77"/>
              </a:rPr>
              <a:t>#4 How</a:t>
            </a:r>
            <a:r>
              <a:rPr lang="en-US" sz="3100" b="1" dirty="0">
                <a:solidFill>
                  <a:schemeClr val="accent2"/>
                </a:solidFill>
                <a:latin typeface="Playfair Display" pitchFamily="2" charset="77"/>
              </a:rPr>
              <a:t>  </a:t>
            </a:r>
            <a:r>
              <a:rPr lang="en-US" sz="1200" b="1" dirty="0">
                <a:solidFill>
                  <a:schemeClr val="tx2"/>
                </a:solidFill>
                <a:latin typeface="Playfair Display" pitchFamily="2" charset="77"/>
              </a:rPr>
              <a:t>-</a:t>
            </a:r>
            <a:r>
              <a:rPr lang="en-US" sz="1300" dirty="0">
                <a:solidFill>
                  <a:schemeClr val="tx2"/>
                </a:solidFill>
                <a:latin typeface="Playfair Display" pitchFamily="2" charset="77"/>
              </a:rPr>
              <a:t> Resolution of criminal incidents</a:t>
            </a:r>
          </a:p>
        </p:txBody>
      </p:sp>
      <p:cxnSp>
        <p:nvCxnSpPr>
          <p:cNvPr id="154" name="Google Shape;154;p23"/>
          <p:cNvCxnSpPr/>
          <p:nvPr/>
        </p:nvCxnSpPr>
        <p:spPr>
          <a:xfrm>
            <a:off x="602950" y="1233342"/>
            <a:ext cx="495900" cy="0"/>
          </a:xfrm>
          <a:prstGeom prst="straightConnector1">
            <a:avLst/>
          </a:prstGeom>
          <a:noFill/>
          <a:ln w="9525" cap="flat" cmpd="sng">
            <a:solidFill>
              <a:schemeClr val="lt2"/>
            </a:solidFill>
            <a:prstDash val="solid"/>
            <a:round/>
            <a:headEnd type="none" w="med" len="med"/>
            <a:tailEnd type="none" w="med" len="med"/>
          </a:ln>
        </p:spPr>
      </p:cxnSp>
      <p:grpSp>
        <p:nvGrpSpPr>
          <p:cNvPr id="2" name="Group 1">
            <a:extLst>
              <a:ext uri="{FF2B5EF4-FFF2-40B4-BE49-F238E27FC236}">
                <a16:creationId xmlns:a16="http://schemas.microsoft.com/office/drawing/2014/main" id="{CE914008-177D-1649-A04A-D56921D4862F}"/>
              </a:ext>
            </a:extLst>
          </p:cNvPr>
          <p:cNvGrpSpPr/>
          <p:nvPr/>
        </p:nvGrpSpPr>
        <p:grpSpPr>
          <a:xfrm>
            <a:off x="4395229" y="2066210"/>
            <a:ext cx="4389300" cy="1555257"/>
            <a:chOff x="450550" y="2042345"/>
            <a:chExt cx="4389300" cy="1555257"/>
          </a:xfrm>
        </p:grpSpPr>
        <p:sp>
          <p:nvSpPr>
            <p:cNvPr id="8" name="TextBox 7">
              <a:extLst>
                <a:ext uri="{FF2B5EF4-FFF2-40B4-BE49-F238E27FC236}">
                  <a16:creationId xmlns:a16="http://schemas.microsoft.com/office/drawing/2014/main" id="{38CA1FDC-3714-7048-8363-EC359699B48D}"/>
                </a:ext>
              </a:extLst>
            </p:cNvPr>
            <p:cNvSpPr txBox="1"/>
            <p:nvPr/>
          </p:nvSpPr>
          <p:spPr>
            <a:xfrm>
              <a:off x="450550" y="2098557"/>
              <a:ext cx="4389300" cy="1442831"/>
            </a:xfrm>
            <a:prstGeom prst="rect">
              <a:avLst/>
            </a:prstGeom>
            <a:noFill/>
          </p:spPr>
          <p:txBody>
            <a:bodyPr wrap="square" rtlCol="0">
              <a:spAutoFit/>
            </a:bodyPr>
            <a:lstStyle/>
            <a:p>
              <a:pPr>
                <a:lnSpc>
                  <a:spcPct val="150000"/>
                </a:lnSpc>
              </a:pPr>
              <a:r>
                <a:rPr lang="en-US" altLang="zh-CN" sz="1200" dirty="0">
                  <a:solidFill>
                    <a:schemeClr val="lt1"/>
                  </a:solidFill>
                  <a:latin typeface="Playfair Display"/>
                  <a:ea typeface="Playfair Display"/>
                  <a:cs typeface="Playfair Display"/>
                  <a:sym typeface="Playfair Display"/>
                </a:rPr>
                <a:t>*    Most cases were solved (</a:t>
              </a:r>
              <a:r>
                <a:rPr lang="en-US" altLang="zh-CN" sz="1200" dirty="0">
                  <a:solidFill>
                    <a:srgbClr val="DB7703"/>
                  </a:solidFill>
                  <a:latin typeface="Playfair Display"/>
                  <a:ea typeface="Playfair Display"/>
                  <a:cs typeface="Playfair Display"/>
                  <a:sym typeface="Playfair Display"/>
                </a:rPr>
                <a:t>54%</a:t>
              </a:r>
              <a:r>
                <a:rPr lang="en-US" altLang="zh-CN" sz="1200" dirty="0">
                  <a:solidFill>
                    <a:schemeClr val="lt1"/>
                  </a:solidFill>
                  <a:latin typeface="Playfair Display"/>
                  <a:ea typeface="Playfair Display"/>
                  <a:cs typeface="Playfair Display"/>
                  <a:sym typeface="Playfair Display"/>
                </a:rPr>
                <a:t>)</a:t>
              </a:r>
            </a:p>
            <a:p>
              <a:pPr>
                <a:lnSpc>
                  <a:spcPct val="150000"/>
                </a:lnSpc>
              </a:pPr>
              <a:endParaRPr lang="en-US" altLang="zh-CN" sz="1200" dirty="0">
                <a:solidFill>
                  <a:schemeClr val="lt1"/>
                </a:solidFill>
                <a:latin typeface="Playfair Display"/>
                <a:sym typeface="Playfair Display"/>
              </a:endParaRPr>
            </a:p>
            <a:p>
              <a:pPr>
                <a:lnSpc>
                  <a:spcPct val="150000"/>
                </a:lnSpc>
              </a:pPr>
              <a:r>
                <a:rPr lang="en-US" altLang="zh-CN" sz="1200" dirty="0">
                  <a:solidFill>
                    <a:schemeClr val="lt1"/>
                  </a:solidFill>
                  <a:latin typeface="Playfair Display"/>
                  <a:ea typeface="Playfair Display"/>
                  <a:cs typeface="Playfair Display"/>
                  <a:sym typeface="Playfair Display"/>
                </a:rPr>
                <a:t>*   </a:t>
              </a:r>
              <a:r>
                <a:rPr lang="en-US" altLang="zh-CN" sz="1200" dirty="0">
                  <a:solidFill>
                    <a:schemeClr val="lt1"/>
                  </a:solidFill>
                  <a:latin typeface="Playfair Display"/>
                  <a:sym typeface="Playfair Display"/>
                </a:rPr>
                <a:t>A</a:t>
              </a:r>
              <a:r>
                <a:rPr lang="en-US" altLang="zh-CN" sz="1200" dirty="0">
                  <a:solidFill>
                    <a:schemeClr val="lt1"/>
                  </a:solidFill>
                  <a:latin typeface="Playfair Display"/>
                  <a:ea typeface="Playfair Display"/>
                  <a:cs typeface="Playfair Display"/>
                  <a:sym typeface="Playfair Display"/>
                </a:rPr>
                <a:t>bout </a:t>
              </a:r>
              <a:r>
                <a:rPr lang="en-US" altLang="zh-CN" sz="1200" dirty="0">
                  <a:solidFill>
                    <a:srgbClr val="DB7703"/>
                  </a:solidFill>
                  <a:latin typeface="Playfair Display"/>
                  <a:ea typeface="Playfair Display"/>
                  <a:cs typeface="Playfair Display"/>
                  <a:sym typeface="Playfair Display"/>
                </a:rPr>
                <a:t>40%</a:t>
              </a:r>
              <a:r>
                <a:rPr lang="en-US" altLang="zh-CN" sz="1200" dirty="0">
                  <a:solidFill>
                    <a:schemeClr val="lt1"/>
                  </a:solidFill>
                  <a:latin typeface="Playfair Display"/>
                  <a:ea typeface="Playfair Display"/>
                  <a:cs typeface="Playfair Display"/>
                  <a:sym typeface="Playfair Display"/>
                </a:rPr>
                <a:t> were unable to be solved, mostly due to : Unable to prosecute suspect, Further investigation is not in the public interest.</a:t>
              </a:r>
              <a:endParaRPr lang="en-US" sz="1200" dirty="0">
                <a:solidFill>
                  <a:schemeClr val="tx2"/>
                </a:solidFill>
                <a:latin typeface="Playfair Display" pitchFamily="2" charset="77"/>
              </a:endParaRPr>
            </a:p>
          </p:txBody>
        </p:sp>
        <p:sp>
          <p:nvSpPr>
            <p:cNvPr id="11" name="Rectangle 10">
              <a:extLst>
                <a:ext uri="{FF2B5EF4-FFF2-40B4-BE49-F238E27FC236}">
                  <a16:creationId xmlns:a16="http://schemas.microsoft.com/office/drawing/2014/main" id="{45EBD195-5A71-004D-A530-9B5FF9932C36}"/>
                </a:ext>
              </a:extLst>
            </p:cNvPr>
            <p:cNvSpPr/>
            <p:nvPr/>
          </p:nvSpPr>
          <p:spPr>
            <a:xfrm>
              <a:off x="450551" y="2042345"/>
              <a:ext cx="4260598" cy="155525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pic>
        <p:nvPicPr>
          <p:cNvPr id="3" name="Picture 2">
            <a:extLst>
              <a:ext uri="{FF2B5EF4-FFF2-40B4-BE49-F238E27FC236}">
                <a16:creationId xmlns:a16="http://schemas.microsoft.com/office/drawing/2014/main" id="{83E8A24E-BF3B-B849-BCB3-FCF407123E1D}"/>
              </a:ext>
            </a:extLst>
          </p:cNvPr>
          <p:cNvPicPr>
            <a:picLocks noChangeAspect="1"/>
          </p:cNvPicPr>
          <p:nvPr/>
        </p:nvPicPr>
        <p:blipFill>
          <a:blip r:embed="rId3"/>
          <a:stretch>
            <a:fillRect/>
          </a:stretch>
        </p:blipFill>
        <p:spPr>
          <a:xfrm>
            <a:off x="4395228" y="3755544"/>
            <a:ext cx="3492500" cy="584200"/>
          </a:xfrm>
          <a:prstGeom prst="rect">
            <a:avLst/>
          </a:prstGeom>
        </p:spPr>
      </p:pic>
      <p:graphicFrame>
        <p:nvGraphicFramePr>
          <p:cNvPr id="4" name="Chart 3">
            <a:extLst>
              <a:ext uri="{FF2B5EF4-FFF2-40B4-BE49-F238E27FC236}">
                <a16:creationId xmlns:a16="http://schemas.microsoft.com/office/drawing/2014/main" id="{8B014448-148A-0945-8E59-11F3FB8CC40E}"/>
              </a:ext>
            </a:extLst>
          </p:cNvPr>
          <p:cNvGraphicFramePr/>
          <p:nvPr>
            <p:extLst>
              <p:ext uri="{D42A27DB-BD31-4B8C-83A1-F6EECF244321}">
                <p14:modId xmlns:p14="http://schemas.microsoft.com/office/powerpoint/2010/main" val="472103809"/>
              </p:ext>
            </p:extLst>
          </p:nvPr>
        </p:nvGraphicFramePr>
        <p:xfrm>
          <a:off x="99589" y="1757663"/>
          <a:ext cx="3648636" cy="27432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56414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sky, scene, road, way&#10;&#10;Description automatically generated">
            <a:extLst>
              <a:ext uri="{FF2B5EF4-FFF2-40B4-BE49-F238E27FC236}">
                <a16:creationId xmlns:a16="http://schemas.microsoft.com/office/drawing/2014/main" id="{55930A99-09FD-E149-B4D7-6C6D7767E6D0}"/>
              </a:ext>
            </a:extLst>
          </p:cNvPr>
          <p:cNvPicPr>
            <a:picLocks noChangeAspect="1"/>
          </p:cNvPicPr>
          <p:nvPr/>
        </p:nvPicPr>
        <p:blipFill rotWithShape="1">
          <a:blip r:embed="rId3"/>
          <a:srcRect t="11764" b="3982"/>
          <a:stretch/>
        </p:blipFill>
        <p:spPr>
          <a:xfrm>
            <a:off x="20" y="0"/>
            <a:ext cx="9143980" cy="5142539"/>
          </a:xfrm>
          <a:prstGeom prst="rect">
            <a:avLst/>
          </a:prstGeom>
        </p:spPr>
      </p:pic>
      <p:sp>
        <p:nvSpPr>
          <p:cNvPr id="6" name="Rectangle 5">
            <a:extLst>
              <a:ext uri="{FF2B5EF4-FFF2-40B4-BE49-F238E27FC236}">
                <a16:creationId xmlns:a16="http://schemas.microsoft.com/office/drawing/2014/main" id="{3F04317B-1D7C-D847-8487-23970728DC0E}"/>
              </a:ext>
            </a:extLst>
          </p:cNvPr>
          <p:cNvSpPr/>
          <p:nvPr/>
        </p:nvSpPr>
        <p:spPr>
          <a:xfrm>
            <a:off x="0" y="-978"/>
            <a:ext cx="9161718" cy="5143517"/>
          </a:xfrm>
          <a:prstGeom prst="rect">
            <a:avLst/>
          </a:prstGeom>
          <a:solidFill>
            <a:srgbClr val="0A1820">
              <a:alpha val="5725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95D2A11-0C05-8A49-B3E3-432F738E9204}"/>
              </a:ext>
            </a:extLst>
          </p:cNvPr>
          <p:cNvSpPr txBox="1"/>
          <p:nvPr/>
        </p:nvSpPr>
        <p:spPr>
          <a:xfrm>
            <a:off x="2351314" y="1698172"/>
            <a:ext cx="4757053" cy="600164"/>
          </a:xfrm>
          <a:prstGeom prst="rect">
            <a:avLst/>
          </a:prstGeom>
          <a:noFill/>
        </p:spPr>
        <p:txBody>
          <a:bodyPr wrap="square" rtlCol="0">
            <a:spAutoFit/>
          </a:bodyPr>
          <a:lstStyle/>
          <a:p>
            <a:r>
              <a:rPr lang="en-US" sz="3300" dirty="0">
                <a:solidFill>
                  <a:schemeClr val="bg1"/>
                </a:solidFill>
                <a:latin typeface="Playfair Display" pitchFamily="2" charset="77"/>
              </a:rPr>
              <a:t>Conclusion | Suggestion</a:t>
            </a:r>
          </a:p>
        </p:txBody>
      </p:sp>
      <p:grpSp>
        <p:nvGrpSpPr>
          <p:cNvPr id="9" name="Group 8">
            <a:extLst>
              <a:ext uri="{FF2B5EF4-FFF2-40B4-BE49-F238E27FC236}">
                <a16:creationId xmlns:a16="http://schemas.microsoft.com/office/drawing/2014/main" id="{5CA3F3D6-048A-C646-A2BC-2BA7C8DF6116}"/>
              </a:ext>
            </a:extLst>
          </p:cNvPr>
          <p:cNvGrpSpPr/>
          <p:nvPr/>
        </p:nvGrpSpPr>
        <p:grpSpPr>
          <a:xfrm>
            <a:off x="2558143" y="2452574"/>
            <a:ext cx="3755571" cy="523220"/>
            <a:chOff x="2427515" y="2309170"/>
            <a:chExt cx="3755571" cy="523220"/>
          </a:xfrm>
        </p:grpSpPr>
        <p:sp>
          <p:nvSpPr>
            <p:cNvPr id="3" name="TextBox 2">
              <a:extLst>
                <a:ext uri="{FF2B5EF4-FFF2-40B4-BE49-F238E27FC236}">
                  <a16:creationId xmlns:a16="http://schemas.microsoft.com/office/drawing/2014/main" id="{8B32EB17-0056-8541-81FF-33B90192AD79}"/>
                </a:ext>
              </a:extLst>
            </p:cNvPr>
            <p:cNvSpPr txBox="1"/>
            <p:nvPr/>
          </p:nvSpPr>
          <p:spPr>
            <a:xfrm>
              <a:off x="2427515" y="2309170"/>
              <a:ext cx="3755571" cy="523220"/>
            </a:xfrm>
            <a:prstGeom prst="rect">
              <a:avLst/>
            </a:prstGeom>
            <a:noFill/>
          </p:spPr>
          <p:txBody>
            <a:bodyPr wrap="square" rtlCol="0">
              <a:spAutoFit/>
            </a:bodyPr>
            <a:lstStyle/>
            <a:p>
              <a:r>
                <a:rPr lang="en-US" dirty="0">
                  <a:solidFill>
                    <a:schemeClr val="tx2"/>
                  </a:solidFill>
                  <a:latin typeface="Playfair Display" pitchFamily="2" charset="77"/>
                </a:rPr>
                <a:t>Make a summary</a:t>
              </a:r>
            </a:p>
            <a:p>
              <a:r>
                <a:rPr lang="en-US" dirty="0">
                  <a:solidFill>
                    <a:schemeClr val="tx2"/>
                  </a:solidFill>
                  <a:latin typeface="Playfair Display" pitchFamily="2" charset="77"/>
                </a:rPr>
                <a:t>Is our survey meaningful? Our suggestions!</a:t>
              </a:r>
            </a:p>
          </p:txBody>
        </p:sp>
        <p:cxnSp>
          <p:nvCxnSpPr>
            <p:cNvPr id="8" name="Straight Connector 7">
              <a:extLst>
                <a:ext uri="{FF2B5EF4-FFF2-40B4-BE49-F238E27FC236}">
                  <a16:creationId xmlns:a16="http://schemas.microsoft.com/office/drawing/2014/main" id="{8F8DF0BC-B26F-7B47-A573-B5A1B994ED4F}"/>
                </a:ext>
              </a:extLst>
            </p:cNvPr>
            <p:cNvCxnSpPr/>
            <p:nvPr/>
          </p:nvCxnSpPr>
          <p:spPr>
            <a:xfrm>
              <a:off x="2427515" y="2374838"/>
              <a:ext cx="0" cy="4157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3578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17" name="Group 16">
            <a:extLst>
              <a:ext uri="{FF2B5EF4-FFF2-40B4-BE49-F238E27FC236}">
                <a16:creationId xmlns:a16="http://schemas.microsoft.com/office/drawing/2014/main" id="{6990F2F5-B64D-3D45-A993-DC763C5C4D70}"/>
              </a:ext>
            </a:extLst>
          </p:cNvPr>
          <p:cNvGrpSpPr/>
          <p:nvPr/>
        </p:nvGrpSpPr>
        <p:grpSpPr>
          <a:xfrm>
            <a:off x="3816218" y="544698"/>
            <a:ext cx="5023757" cy="1260092"/>
            <a:chOff x="3249385" y="707571"/>
            <a:chExt cx="5023757" cy="1260092"/>
          </a:xfrm>
        </p:grpSpPr>
        <p:sp>
          <p:nvSpPr>
            <p:cNvPr id="6" name="TextBox 5">
              <a:extLst>
                <a:ext uri="{FF2B5EF4-FFF2-40B4-BE49-F238E27FC236}">
                  <a16:creationId xmlns:a16="http://schemas.microsoft.com/office/drawing/2014/main" id="{910C20A5-FD91-5B45-92C6-1FE43EE4F8C4}"/>
                </a:ext>
              </a:extLst>
            </p:cNvPr>
            <p:cNvSpPr txBox="1"/>
            <p:nvPr/>
          </p:nvSpPr>
          <p:spPr>
            <a:xfrm>
              <a:off x="3249385" y="740777"/>
              <a:ext cx="664030" cy="584775"/>
            </a:xfrm>
            <a:prstGeom prst="rect">
              <a:avLst/>
            </a:prstGeom>
            <a:noFill/>
          </p:spPr>
          <p:txBody>
            <a:bodyPr wrap="square" rtlCol="0">
              <a:spAutoFit/>
            </a:bodyPr>
            <a:lstStyle/>
            <a:p>
              <a:r>
                <a:rPr lang="en-US" sz="3200" dirty="0">
                  <a:solidFill>
                    <a:schemeClr val="bg1">
                      <a:lumMod val="95000"/>
                    </a:schemeClr>
                  </a:solidFill>
                  <a:latin typeface="Playfair Display" pitchFamily="2" charset="77"/>
                </a:rPr>
                <a:t>#1</a:t>
              </a:r>
              <a:endParaRPr lang="en-US" sz="1600" dirty="0">
                <a:solidFill>
                  <a:schemeClr val="bg1">
                    <a:lumMod val="95000"/>
                  </a:schemeClr>
                </a:solidFill>
                <a:latin typeface="Playfair Display" pitchFamily="2" charset="77"/>
              </a:endParaRPr>
            </a:p>
          </p:txBody>
        </p:sp>
        <p:sp>
          <p:nvSpPr>
            <p:cNvPr id="7" name="TextBox 6">
              <a:extLst>
                <a:ext uri="{FF2B5EF4-FFF2-40B4-BE49-F238E27FC236}">
                  <a16:creationId xmlns:a16="http://schemas.microsoft.com/office/drawing/2014/main" id="{ACCB293F-5431-D84F-957D-F3DAECD032BD}"/>
                </a:ext>
              </a:extLst>
            </p:cNvPr>
            <p:cNvSpPr txBox="1"/>
            <p:nvPr/>
          </p:nvSpPr>
          <p:spPr>
            <a:xfrm>
              <a:off x="3913415" y="707571"/>
              <a:ext cx="1244373" cy="307777"/>
            </a:xfrm>
            <a:prstGeom prst="rect">
              <a:avLst/>
            </a:prstGeom>
            <a:noFill/>
          </p:spPr>
          <p:txBody>
            <a:bodyPr wrap="square" rtlCol="0">
              <a:spAutoFit/>
            </a:bodyPr>
            <a:lstStyle/>
            <a:p>
              <a:r>
                <a:rPr lang="en-US" dirty="0">
                  <a:solidFill>
                    <a:schemeClr val="bg1">
                      <a:lumMod val="95000"/>
                    </a:schemeClr>
                  </a:solidFill>
                  <a:latin typeface="Playfair Display" pitchFamily="2" charset="77"/>
                </a:rPr>
                <a:t>When - time</a:t>
              </a:r>
            </a:p>
          </p:txBody>
        </p:sp>
        <p:cxnSp>
          <p:nvCxnSpPr>
            <p:cNvPr id="12" name="Straight Connector 11">
              <a:extLst>
                <a:ext uri="{FF2B5EF4-FFF2-40B4-BE49-F238E27FC236}">
                  <a16:creationId xmlns:a16="http://schemas.microsoft.com/office/drawing/2014/main" id="{527D82E7-22A9-4C4E-A6C7-CB3285B7836D}"/>
                </a:ext>
              </a:extLst>
            </p:cNvPr>
            <p:cNvCxnSpPr>
              <a:cxnSpLocks/>
            </p:cNvCxnSpPr>
            <p:nvPr/>
          </p:nvCxnSpPr>
          <p:spPr>
            <a:xfrm>
              <a:off x="4046764" y="1029210"/>
              <a:ext cx="35106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678617-39A0-AB48-9810-DA313E500A94}"/>
                </a:ext>
              </a:extLst>
            </p:cNvPr>
            <p:cNvSpPr txBox="1"/>
            <p:nvPr/>
          </p:nvSpPr>
          <p:spPr>
            <a:xfrm>
              <a:off x="3782786" y="1142822"/>
              <a:ext cx="4490356" cy="824841"/>
            </a:xfrm>
            <a:prstGeom prst="rect">
              <a:avLst/>
            </a:prstGeom>
            <a:noFill/>
          </p:spPr>
          <p:txBody>
            <a:bodyPr wrap="square" rtlCol="0">
              <a:spAutoFit/>
            </a:bodyPr>
            <a:lstStyle/>
            <a:p>
              <a:pPr marL="132715" lvl="0">
                <a:lnSpc>
                  <a:spcPct val="120000"/>
                </a:lnSpc>
                <a:buClr>
                  <a:schemeClr val="lt1"/>
                </a:buClr>
                <a:buSzPts val="1514"/>
              </a:pPr>
              <a:r>
                <a:rPr lang="en-US" altLang="zh-CN" dirty="0">
                  <a:solidFill>
                    <a:schemeClr val="lt1"/>
                  </a:solidFill>
                  <a:latin typeface="Playfair Display"/>
                  <a:ea typeface="Playfair Display"/>
                  <a:cs typeface="Playfair Display"/>
                  <a:sym typeface="Playfair Display"/>
                </a:rPr>
                <a:t>2019-2021, overall trend  of crime rate – Descending</a:t>
              </a:r>
            </a:p>
            <a:p>
              <a:pPr marL="132715" lvl="0">
                <a:lnSpc>
                  <a:spcPct val="120000"/>
                </a:lnSpc>
                <a:buClr>
                  <a:schemeClr val="lt1"/>
                </a:buClr>
                <a:buSzPts val="1514"/>
              </a:pPr>
              <a:r>
                <a:rPr lang="en-US" altLang="zh-CN" dirty="0">
                  <a:solidFill>
                    <a:schemeClr val="lt1"/>
                  </a:solidFill>
                  <a:latin typeface="Playfair Display"/>
                  <a:ea typeface="Playfair Display"/>
                  <a:cs typeface="Playfair Display"/>
                  <a:sym typeface="Playfair Display"/>
                </a:rPr>
                <a:t>Nov. Dec.  &amp; Jan. - lowest crime rates</a:t>
              </a:r>
              <a:endParaRPr lang="en-US" dirty="0">
                <a:solidFill>
                  <a:schemeClr val="lt1"/>
                </a:solidFill>
                <a:latin typeface="Playfair Display"/>
                <a:ea typeface="Playfair Display"/>
                <a:cs typeface="Playfair Display"/>
                <a:sym typeface="Playfair Display"/>
              </a:endParaRPr>
            </a:p>
            <a:p>
              <a:endParaRPr lang="en-US" dirty="0"/>
            </a:p>
          </p:txBody>
        </p:sp>
      </p:grpSp>
      <p:grpSp>
        <p:nvGrpSpPr>
          <p:cNvPr id="20" name="Group 19">
            <a:extLst>
              <a:ext uri="{FF2B5EF4-FFF2-40B4-BE49-F238E27FC236}">
                <a16:creationId xmlns:a16="http://schemas.microsoft.com/office/drawing/2014/main" id="{C3E8DBF9-FD1D-DB47-955F-CF2F23F2B586}"/>
              </a:ext>
            </a:extLst>
          </p:cNvPr>
          <p:cNvGrpSpPr/>
          <p:nvPr/>
        </p:nvGrpSpPr>
        <p:grpSpPr>
          <a:xfrm>
            <a:off x="3816218" y="1837996"/>
            <a:ext cx="5023757" cy="1020796"/>
            <a:chOff x="3249385" y="707571"/>
            <a:chExt cx="5023757" cy="1020796"/>
          </a:xfrm>
        </p:grpSpPr>
        <p:sp>
          <p:nvSpPr>
            <p:cNvPr id="21" name="TextBox 20">
              <a:extLst>
                <a:ext uri="{FF2B5EF4-FFF2-40B4-BE49-F238E27FC236}">
                  <a16:creationId xmlns:a16="http://schemas.microsoft.com/office/drawing/2014/main" id="{E28DB2BF-E568-EE48-A321-2F4AE4E7758B}"/>
                </a:ext>
              </a:extLst>
            </p:cNvPr>
            <p:cNvSpPr txBox="1"/>
            <p:nvPr/>
          </p:nvSpPr>
          <p:spPr>
            <a:xfrm>
              <a:off x="3249385" y="740777"/>
              <a:ext cx="664030" cy="584775"/>
            </a:xfrm>
            <a:prstGeom prst="rect">
              <a:avLst/>
            </a:prstGeom>
            <a:noFill/>
          </p:spPr>
          <p:txBody>
            <a:bodyPr wrap="square" rtlCol="0">
              <a:spAutoFit/>
            </a:bodyPr>
            <a:lstStyle/>
            <a:p>
              <a:r>
                <a:rPr lang="en-US" sz="3200" dirty="0">
                  <a:solidFill>
                    <a:schemeClr val="bg1">
                      <a:lumMod val="95000"/>
                    </a:schemeClr>
                  </a:solidFill>
                  <a:latin typeface="Playfair Display" pitchFamily="2" charset="77"/>
                </a:rPr>
                <a:t>#2</a:t>
              </a:r>
              <a:endParaRPr lang="en-US" sz="1600" dirty="0">
                <a:solidFill>
                  <a:schemeClr val="bg1">
                    <a:lumMod val="95000"/>
                  </a:schemeClr>
                </a:solidFill>
                <a:latin typeface="Playfair Display" pitchFamily="2" charset="77"/>
              </a:endParaRPr>
            </a:p>
          </p:txBody>
        </p:sp>
        <p:sp>
          <p:nvSpPr>
            <p:cNvPr id="22" name="TextBox 21">
              <a:extLst>
                <a:ext uri="{FF2B5EF4-FFF2-40B4-BE49-F238E27FC236}">
                  <a16:creationId xmlns:a16="http://schemas.microsoft.com/office/drawing/2014/main" id="{198B4E77-FC09-FB46-9BCC-4D9C92237F22}"/>
                </a:ext>
              </a:extLst>
            </p:cNvPr>
            <p:cNvSpPr txBox="1"/>
            <p:nvPr/>
          </p:nvSpPr>
          <p:spPr>
            <a:xfrm>
              <a:off x="3913415" y="707571"/>
              <a:ext cx="1244373" cy="307777"/>
            </a:xfrm>
            <a:prstGeom prst="rect">
              <a:avLst/>
            </a:prstGeom>
            <a:noFill/>
          </p:spPr>
          <p:txBody>
            <a:bodyPr wrap="square" rtlCol="0">
              <a:spAutoFit/>
            </a:bodyPr>
            <a:lstStyle/>
            <a:p>
              <a:r>
                <a:rPr lang="en-US" dirty="0">
                  <a:solidFill>
                    <a:schemeClr val="bg1">
                      <a:lumMod val="95000"/>
                    </a:schemeClr>
                  </a:solidFill>
                  <a:latin typeface="Playfair Display" pitchFamily="2" charset="77"/>
                </a:rPr>
                <a:t>What - type</a:t>
              </a:r>
            </a:p>
          </p:txBody>
        </p:sp>
        <p:cxnSp>
          <p:nvCxnSpPr>
            <p:cNvPr id="23" name="Straight Connector 22">
              <a:extLst>
                <a:ext uri="{FF2B5EF4-FFF2-40B4-BE49-F238E27FC236}">
                  <a16:creationId xmlns:a16="http://schemas.microsoft.com/office/drawing/2014/main" id="{DD62F0AE-4B0F-BE4A-9B43-704656B3FE8E}"/>
                </a:ext>
              </a:extLst>
            </p:cNvPr>
            <p:cNvCxnSpPr>
              <a:cxnSpLocks/>
            </p:cNvCxnSpPr>
            <p:nvPr/>
          </p:nvCxnSpPr>
          <p:spPr>
            <a:xfrm>
              <a:off x="4046764" y="1029210"/>
              <a:ext cx="35106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EC145D4-83FA-6140-8C76-CE74D2D10494}"/>
                </a:ext>
              </a:extLst>
            </p:cNvPr>
            <p:cNvSpPr txBox="1"/>
            <p:nvPr/>
          </p:nvSpPr>
          <p:spPr>
            <a:xfrm>
              <a:off x="3782786" y="1142822"/>
              <a:ext cx="4490356" cy="585545"/>
            </a:xfrm>
            <a:prstGeom prst="rect">
              <a:avLst/>
            </a:prstGeom>
            <a:noFill/>
          </p:spPr>
          <p:txBody>
            <a:bodyPr wrap="square" rtlCol="0">
              <a:spAutoFit/>
            </a:bodyPr>
            <a:lstStyle/>
            <a:p>
              <a:pPr marL="132715" lvl="0">
                <a:lnSpc>
                  <a:spcPct val="120000"/>
                </a:lnSpc>
                <a:buClr>
                  <a:schemeClr val="lt1"/>
                </a:buClr>
                <a:buSzPts val="1514"/>
              </a:pPr>
              <a:r>
                <a:rPr lang="en-US" altLang="zh-CN" dirty="0">
                  <a:solidFill>
                    <a:schemeClr val="lt1"/>
                  </a:solidFill>
                  <a:latin typeface="Playfair Display"/>
                  <a:ea typeface="Playfair Display"/>
                  <a:cs typeface="Playfair Display"/>
                  <a:sym typeface="Playfair Display"/>
                </a:rPr>
                <a:t>Violence and sexual - highest proportion</a:t>
              </a:r>
            </a:p>
            <a:p>
              <a:pPr marL="132715" lvl="0">
                <a:lnSpc>
                  <a:spcPct val="120000"/>
                </a:lnSpc>
                <a:buClr>
                  <a:schemeClr val="lt1"/>
                </a:buClr>
                <a:buSzPts val="1514"/>
              </a:pPr>
              <a:r>
                <a:rPr lang="en-US" altLang="zh-CN" dirty="0">
                  <a:solidFill>
                    <a:schemeClr val="lt1"/>
                  </a:solidFill>
                  <a:latin typeface="Playfair Display"/>
                  <a:ea typeface="Playfair Display"/>
                  <a:cs typeface="Playfair Display"/>
                  <a:sym typeface="Playfair Display"/>
                </a:rPr>
                <a:t>Then anti-social behavior</a:t>
              </a:r>
              <a:endParaRPr lang="en-US" dirty="0"/>
            </a:p>
          </p:txBody>
        </p:sp>
      </p:grpSp>
      <p:grpSp>
        <p:nvGrpSpPr>
          <p:cNvPr id="25" name="Group 24">
            <a:extLst>
              <a:ext uri="{FF2B5EF4-FFF2-40B4-BE49-F238E27FC236}">
                <a16:creationId xmlns:a16="http://schemas.microsoft.com/office/drawing/2014/main" id="{385E6458-E0E7-F849-BA6E-E793699F1A04}"/>
              </a:ext>
            </a:extLst>
          </p:cNvPr>
          <p:cNvGrpSpPr/>
          <p:nvPr/>
        </p:nvGrpSpPr>
        <p:grpSpPr>
          <a:xfrm>
            <a:off x="3816218" y="3211699"/>
            <a:ext cx="5023757" cy="1020796"/>
            <a:chOff x="3249385" y="707571"/>
            <a:chExt cx="5023757" cy="1020796"/>
          </a:xfrm>
        </p:grpSpPr>
        <p:sp>
          <p:nvSpPr>
            <p:cNvPr id="26" name="TextBox 25">
              <a:extLst>
                <a:ext uri="{FF2B5EF4-FFF2-40B4-BE49-F238E27FC236}">
                  <a16:creationId xmlns:a16="http://schemas.microsoft.com/office/drawing/2014/main" id="{355B886C-C4E9-9243-BF8B-712037B5F593}"/>
                </a:ext>
              </a:extLst>
            </p:cNvPr>
            <p:cNvSpPr txBox="1"/>
            <p:nvPr/>
          </p:nvSpPr>
          <p:spPr>
            <a:xfrm>
              <a:off x="3249385" y="740777"/>
              <a:ext cx="664030" cy="584775"/>
            </a:xfrm>
            <a:prstGeom prst="rect">
              <a:avLst/>
            </a:prstGeom>
            <a:noFill/>
          </p:spPr>
          <p:txBody>
            <a:bodyPr wrap="square" rtlCol="0">
              <a:spAutoFit/>
            </a:bodyPr>
            <a:lstStyle/>
            <a:p>
              <a:r>
                <a:rPr lang="en-US" sz="3200" dirty="0">
                  <a:solidFill>
                    <a:schemeClr val="bg1">
                      <a:lumMod val="95000"/>
                    </a:schemeClr>
                  </a:solidFill>
                  <a:latin typeface="Playfair Display" pitchFamily="2" charset="77"/>
                </a:rPr>
                <a:t>#3</a:t>
              </a:r>
              <a:endParaRPr lang="en-US" sz="1600" dirty="0">
                <a:solidFill>
                  <a:schemeClr val="bg1">
                    <a:lumMod val="95000"/>
                  </a:schemeClr>
                </a:solidFill>
                <a:latin typeface="Playfair Display" pitchFamily="2" charset="77"/>
              </a:endParaRPr>
            </a:p>
          </p:txBody>
        </p:sp>
        <p:sp>
          <p:nvSpPr>
            <p:cNvPr id="27" name="TextBox 26">
              <a:extLst>
                <a:ext uri="{FF2B5EF4-FFF2-40B4-BE49-F238E27FC236}">
                  <a16:creationId xmlns:a16="http://schemas.microsoft.com/office/drawing/2014/main" id="{3D5160C5-0B27-044A-8068-6D76081A6407}"/>
                </a:ext>
              </a:extLst>
            </p:cNvPr>
            <p:cNvSpPr txBox="1"/>
            <p:nvPr/>
          </p:nvSpPr>
          <p:spPr>
            <a:xfrm>
              <a:off x="3913415" y="707571"/>
              <a:ext cx="1607043" cy="307777"/>
            </a:xfrm>
            <a:prstGeom prst="rect">
              <a:avLst/>
            </a:prstGeom>
            <a:noFill/>
          </p:spPr>
          <p:txBody>
            <a:bodyPr wrap="square" rtlCol="0">
              <a:spAutoFit/>
            </a:bodyPr>
            <a:lstStyle/>
            <a:p>
              <a:r>
                <a:rPr lang="en-US" dirty="0">
                  <a:solidFill>
                    <a:schemeClr val="bg1">
                      <a:lumMod val="95000"/>
                    </a:schemeClr>
                  </a:solidFill>
                  <a:latin typeface="Playfair Display" pitchFamily="2" charset="77"/>
                </a:rPr>
                <a:t>Where - location</a:t>
              </a:r>
            </a:p>
          </p:txBody>
        </p:sp>
        <p:cxnSp>
          <p:nvCxnSpPr>
            <p:cNvPr id="28" name="Straight Connector 27">
              <a:extLst>
                <a:ext uri="{FF2B5EF4-FFF2-40B4-BE49-F238E27FC236}">
                  <a16:creationId xmlns:a16="http://schemas.microsoft.com/office/drawing/2014/main" id="{8B52B68F-830E-024C-9406-E844CC587686}"/>
                </a:ext>
              </a:extLst>
            </p:cNvPr>
            <p:cNvCxnSpPr>
              <a:cxnSpLocks/>
            </p:cNvCxnSpPr>
            <p:nvPr/>
          </p:nvCxnSpPr>
          <p:spPr>
            <a:xfrm>
              <a:off x="4046764" y="1029210"/>
              <a:ext cx="35106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11119C7-95EC-F444-8FBD-9047DC8AB80E}"/>
                </a:ext>
              </a:extLst>
            </p:cNvPr>
            <p:cNvSpPr txBox="1"/>
            <p:nvPr/>
          </p:nvSpPr>
          <p:spPr>
            <a:xfrm>
              <a:off x="3782786" y="1142822"/>
              <a:ext cx="4490356" cy="585545"/>
            </a:xfrm>
            <a:prstGeom prst="rect">
              <a:avLst/>
            </a:prstGeom>
            <a:noFill/>
          </p:spPr>
          <p:txBody>
            <a:bodyPr wrap="square" rtlCol="0">
              <a:spAutoFit/>
            </a:bodyPr>
            <a:lstStyle/>
            <a:p>
              <a:pPr marL="132715" lvl="0">
                <a:lnSpc>
                  <a:spcPct val="120000"/>
                </a:lnSpc>
                <a:buClr>
                  <a:schemeClr val="lt1"/>
                </a:buClr>
                <a:buSzPts val="1514"/>
              </a:pPr>
              <a:r>
                <a:rPr lang="en-US" altLang="zh-CN" dirty="0">
                  <a:solidFill>
                    <a:schemeClr val="lt1"/>
                  </a:solidFill>
                  <a:latin typeface="Playfair Display"/>
                  <a:ea typeface="Playfair Display"/>
                  <a:cs typeface="Playfair Display"/>
                  <a:sym typeface="Playfair Display"/>
                </a:rPr>
                <a:t>Supermarkets and parking lots </a:t>
              </a:r>
            </a:p>
            <a:p>
              <a:pPr marL="132715" lvl="0">
                <a:lnSpc>
                  <a:spcPct val="120000"/>
                </a:lnSpc>
                <a:buClr>
                  <a:schemeClr val="lt1"/>
                </a:buClr>
                <a:buSzPts val="1514"/>
              </a:pPr>
              <a:r>
                <a:rPr lang="en-US" altLang="zh-CN" dirty="0">
                  <a:solidFill>
                    <a:schemeClr val="lt1"/>
                  </a:solidFill>
                  <a:latin typeface="Playfair Display"/>
                  <a:ea typeface="Playfair Display"/>
                  <a:cs typeface="Playfair Display"/>
                  <a:sym typeface="Playfair Display"/>
                </a:rPr>
                <a:t>Violence &amp; Sexual crimes account for 1/3</a:t>
              </a:r>
              <a:endParaRPr lang="en-US" dirty="0"/>
            </a:p>
          </p:txBody>
        </p:sp>
      </p:grpSp>
      <p:sp>
        <p:nvSpPr>
          <p:cNvPr id="30" name="Google Shape;205;p30">
            <a:extLst>
              <a:ext uri="{FF2B5EF4-FFF2-40B4-BE49-F238E27FC236}">
                <a16:creationId xmlns:a16="http://schemas.microsoft.com/office/drawing/2014/main" id="{97DEC96F-1A55-8549-90D1-AAE968780AE9}"/>
              </a:ext>
            </a:extLst>
          </p:cNvPr>
          <p:cNvSpPr txBox="1">
            <a:spLocks noGrp="1"/>
          </p:cNvSpPr>
          <p:nvPr>
            <p:ph type="title"/>
          </p:nvPr>
        </p:nvSpPr>
        <p:spPr>
          <a:xfrm>
            <a:off x="382599" y="479142"/>
            <a:ext cx="2333529"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zh-CN" dirty="0">
                <a:solidFill>
                  <a:schemeClr val="lt1"/>
                </a:solidFill>
                <a:latin typeface="Playfair Display"/>
                <a:ea typeface="Playfair Display"/>
                <a:cs typeface="Playfair Display"/>
                <a:sym typeface="Playfair Display"/>
              </a:rPr>
              <a:t>Conclusion</a:t>
            </a:r>
            <a:endParaRPr dirty="0">
              <a:solidFill>
                <a:schemeClr val="lt1"/>
              </a:solidFill>
              <a:latin typeface="Playfair Display"/>
              <a:ea typeface="Playfair Display"/>
              <a:cs typeface="Playfair Display"/>
              <a:sym typeface="Playfair Display"/>
            </a:endParaRPr>
          </a:p>
        </p:txBody>
      </p:sp>
      <p:grpSp>
        <p:nvGrpSpPr>
          <p:cNvPr id="37" name="Group 36">
            <a:extLst>
              <a:ext uri="{FF2B5EF4-FFF2-40B4-BE49-F238E27FC236}">
                <a16:creationId xmlns:a16="http://schemas.microsoft.com/office/drawing/2014/main" id="{0B69ECCF-AC7B-AC4A-9BC7-64E665F81B35}"/>
              </a:ext>
            </a:extLst>
          </p:cNvPr>
          <p:cNvGrpSpPr/>
          <p:nvPr/>
        </p:nvGrpSpPr>
        <p:grpSpPr>
          <a:xfrm>
            <a:off x="221893" y="1650901"/>
            <a:ext cx="2726503" cy="986260"/>
            <a:chOff x="115566" y="1279632"/>
            <a:chExt cx="2726503" cy="986260"/>
          </a:xfrm>
        </p:grpSpPr>
        <p:sp>
          <p:nvSpPr>
            <p:cNvPr id="11" name="TextBox 10">
              <a:extLst>
                <a:ext uri="{FF2B5EF4-FFF2-40B4-BE49-F238E27FC236}">
                  <a16:creationId xmlns:a16="http://schemas.microsoft.com/office/drawing/2014/main" id="{0ADFD7F7-8468-954E-8C69-D9E307A00722}"/>
                </a:ext>
              </a:extLst>
            </p:cNvPr>
            <p:cNvSpPr txBox="1"/>
            <p:nvPr/>
          </p:nvSpPr>
          <p:spPr>
            <a:xfrm>
              <a:off x="508540" y="1279632"/>
              <a:ext cx="2333529" cy="307777"/>
            </a:xfrm>
            <a:prstGeom prst="rect">
              <a:avLst/>
            </a:prstGeom>
            <a:noFill/>
          </p:spPr>
          <p:txBody>
            <a:bodyPr wrap="square" rtlCol="0">
              <a:spAutoFit/>
            </a:bodyPr>
            <a:lstStyle/>
            <a:p>
              <a:r>
                <a:rPr lang="en-US" dirty="0">
                  <a:solidFill>
                    <a:schemeClr val="bg1">
                      <a:lumMod val="95000"/>
                    </a:schemeClr>
                  </a:solidFill>
                  <a:latin typeface="Playfair Display" pitchFamily="2" charset="77"/>
                </a:rPr>
                <a:t>How - result</a:t>
              </a:r>
            </a:p>
          </p:txBody>
        </p:sp>
        <p:sp>
          <p:nvSpPr>
            <p:cNvPr id="31" name="TextBox 30">
              <a:extLst>
                <a:ext uri="{FF2B5EF4-FFF2-40B4-BE49-F238E27FC236}">
                  <a16:creationId xmlns:a16="http://schemas.microsoft.com/office/drawing/2014/main" id="{F77A596F-FABD-1D49-86FD-C507DCE99B53}"/>
                </a:ext>
              </a:extLst>
            </p:cNvPr>
            <p:cNvSpPr txBox="1"/>
            <p:nvPr/>
          </p:nvSpPr>
          <p:spPr>
            <a:xfrm>
              <a:off x="115566" y="1751007"/>
              <a:ext cx="2724148" cy="514885"/>
            </a:xfrm>
            <a:prstGeom prst="rect">
              <a:avLst/>
            </a:prstGeom>
            <a:noFill/>
          </p:spPr>
          <p:txBody>
            <a:bodyPr wrap="square" rtlCol="0">
              <a:spAutoFit/>
            </a:bodyPr>
            <a:lstStyle/>
            <a:p>
              <a:pPr marL="132715" lvl="0">
                <a:lnSpc>
                  <a:spcPct val="120000"/>
                </a:lnSpc>
                <a:buClr>
                  <a:schemeClr val="lt1"/>
                </a:buClr>
                <a:buSzPts val="1514"/>
              </a:pPr>
              <a:r>
                <a:rPr lang="en-US" altLang="zh-CN" sz="1200" dirty="0">
                  <a:solidFill>
                    <a:schemeClr val="lt1"/>
                  </a:solidFill>
                  <a:latin typeface="Playfair Display"/>
                  <a:ea typeface="Playfair Display"/>
                  <a:cs typeface="Playfair Display"/>
                  <a:sym typeface="Playfair Display"/>
                </a:rPr>
                <a:t>Most criminal incidents have been properly handled</a:t>
              </a:r>
            </a:p>
          </p:txBody>
        </p:sp>
        <p:cxnSp>
          <p:nvCxnSpPr>
            <p:cNvPr id="32" name="Straight Connector 31">
              <a:extLst>
                <a:ext uri="{FF2B5EF4-FFF2-40B4-BE49-F238E27FC236}">
                  <a16:creationId xmlns:a16="http://schemas.microsoft.com/office/drawing/2014/main" id="{C37A77D5-AF86-FB44-9DE2-D4B4022B628F}"/>
                </a:ext>
              </a:extLst>
            </p:cNvPr>
            <p:cNvCxnSpPr>
              <a:cxnSpLocks/>
            </p:cNvCxnSpPr>
            <p:nvPr/>
          </p:nvCxnSpPr>
          <p:spPr>
            <a:xfrm>
              <a:off x="338722" y="1647771"/>
              <a:ext cx="35106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5" name="Graphic 4" descr="Books with solid fill">
            <a:extLst>
              <a:ext uri="{FF2B5EF4-FFF2-40B4-BE49-F238E27FC236}">
                <a16:creationId xmlns:a16="http://schemas.microsoft.com/office/drawing/2014/main" id="{DDADC3CE-12A6-BF43-AE47-7F32855BD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932" y="1608028"/>
            <a:ext cx="369708" cy="369708"/>
          </a:xfrm>
          <a:prstGeom prst="rect">
            <a:avLst/>
          </a:prstGeom>
        </p:spPr>
      </p:pic>
    </p:spTree>
    <p:extLst>
      <p:ext uri="{BB962C8B-B14F-4D97-AF65-F5344CB8AC3E}">
        <p14:creationId xmlns:p14="http://schemas.microsoft.com/office/powerpoint/2010/main" val="267694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pSp>
        <p:nvGrpSpPr>
          <p:cNvPr id="4" name="Group 3">
            <a:extLst>
              <a:ext uri="{FF2B5EF4-FFF2-40B4-BE49-F238E27FC236}">
                <a16:creationId xmlns:a16="http://schemas.microsoft.com/office/drawing/2014/main" id="{9B93D127-5D30-FF42-BF9E-C64B1EC227F8}"/>
              </a:ext>
            </a:extLst>
          </p:cNvPr>
          <p:cNvGrpSpPr/>
          <p:nvPr/>
        </p:nvGrpSpPr>
        <p:grpSpPr>
          <a:xfrm>
            <a:off x="382599" y="1633817"/>
            <a:ext cx="3477542" cy="3013059"/>
            <a:chOff x="-12222" y="1986975"/>
            <a:chExt cx="3477542" cy="3013059"/>
          </a:xfrm>
        </p:grpSpPr>
        <p:sp>
          <p:nvSpPr>
            <p:cNvPr id="6" name="TextBox 5">
              <a:extLst>
                <a:ext uri="{FF2B5EF4-FFF2-40B4-BE49-F238E27FC236}">
                  <a16:creationId xmlns:a16="http://schemas.microsoft.com/office/drawing/2014/main" id="{910C20A5-FD91-5B45-92C6-1FE43EE4F8C4}"/>
                </a:ext>
              </a:extLst>
            </p:cNvPr>
            <p:cNvSpPr txBox="1"/>
            <p:nvPr/>
          </p:nvSpPr>
          <p:spPr>
            <a:xfrm>
              <a:off x="-12222" y="1986975"/>
              <a:ext cx="664030" cy="553998"/>
            </a:xfrm>
            <a:prstGeom prst="rect">
              <a:avLst/>
            </a:prstGeom>
            <a:noFill/>
          </p:spPr>
          <p:txBody>
            <a:bodyPr wrap="square" rtlCol="0">
              <a:spAutoFit/>
            </a:bodyPr>
            <a:lstStyle/>
            <a:p>
              <a:r>
                <a:rPr lang="en-US" sz="3000" dirty="0">
                  <a:solidFill>
                    <a:schemeClr val="bg1">
                      <a:lumMod val="95000"/>
                    </a:schemeClr>
                  </a:solidFill>
                  <a:latin typeface="Playfair Display" pitchFamily="2" charset="77"/>
                </a:rPr>
                <a:t>#1</a:t>
              </a:r>
            </a:p>
          </p:txBody>
        </p:sp>
        <p:sp>
          <p:nvSpPr>
            <p:cNvPr id="7" name="TextBox 6">
              <a:extLst>
                <a:ext uri="{FF2B5EF4-FFF2-40B4-BE49-F238E27FC236}">
                  <a16:creationId xmlns:a16="http://schemas.microsoft.com/office/drawing/2014/main" id="{ACCB293F-5431-D84F-957D-F3DAECD032BD}"/>
                </a:ext>
              </a:extLst>
            </p:cNvPr>
            <p:cNvSpPr txBox="1"/>
            <p:nvPr/>
          </p:nvSpPr>
          <p:spPr>
            <a:xfrm>
              <a:off x="550905" y="1986975"/>
              <a:ext cx="2914415" cy="307777"/>
            </a:xfrm>
            <a:prstGeom prst="rect">
              <a:avLst/>
            </a:prstGeom>
            <a:noFill/>
          </p:spPr>
          <p:txBody>
            <a:bodyPr wrap="square" rtlCol="0">
              <a:spAutoFit/>
            </a:bodyPr>
            <a:lstStyle/>
            <a:p>
              <a:r>
                <a:rPr lang="en-US" dirty="0">
                  <a:solidFill>
                    <a:schemeClr val="bg1">
                      <a:lumMod val="95000"/>
                    </a:schemeClr>
                  </a:solidFill>
                  <a:latin typeface="Playfair Display" pitchFamily="2" charset="77"/>
                </a:rPr>
                <a:t>Violence &amp; Sexual</a:t>
              </a:r>
              <a:r>
                <a:rPr lang="zh-CN" altLang="en-US" dirty="0">
                  <a:solidFill>
                    <a:schemeClr val="bg1">
                      <a:lumMod val="95000"/>
                    </a:schemeClr>
                  </a:solidFill>
                  <a:latin typeface="Playfair Display" pitchFamily="2" charset="77"/>
                </a:rPr>
                <a:t>｜</a:t>
              </a:r>
              <a:r>
                <a:rPr lang="en-US" altLang="zh-CN" dirty="0">
                  <a:solidFill>
                    <a:schemeClr val="bg1">
                      <a:lumMod val="95000"/>
                    </a:schemeClr>
                  </a:solidFill>
                  <a:latin typeface="Playfair Display" pitchFamily="2" charset="77"/>
                </a:rPr>
                <a:t>Anti-Social</a:t>
              </a:r>
              <a:endParaRPr lang="en-US" dirty="0">
                <a:solidFill>
                  <a:schemeClr val="bg1">
                    <a:lumMod val="95000"/>
                  </a:schemeClr>
                </a:solidFill>
                <a:latin typeface="Playfair Display" pitchFamily="2" charset="77"/>
              </a:endParaRPr>
            </a:p>
          </p:txBody>
        </p:sp>
        <p:cxnSp>
          <p:nvCxnSpPr>
            <p:cNvPr id="12" name="Straight Connector 11">
              <a:extLst>
                <a:ext uri="{FF2B5EF4-FFF2-40B4-BE49-F238E27FC236}">
                  <a16:creationId xmlns:a16="http://schemas.microsoft.com/office/drawing/2014/main" id="{527D82E7-22A9-4C4E-A6C7-CB3285B7836D}"/>
                </a:ext>
              </a:extLst>
            </p:cNvPr>
            <p:cNvCxnSpPr>
              <a:cxnSpLocks/>
            </p:cNvCxnSpPr>
            <p:nvPr/>
          </p:nvCxnSpPr>
          <p:spPr>
            <a:xfrm>
              <a:off x="651808" y="2383914"/>
              <a:ext cx="35106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678617-39A0-AB48-9810-DA313E500A94}"/>
                </a:ext>
              </a:extLst>
            </p:cNvPr>
            <p:cNvSpPr txBox="1"/>
            <p:nvPr/>
          </p:nvSpPr>
          <p:spPr>
            <a:xfrm>
              <a:off x="494656" y="2604698"/>
              <a:ext cx="2653658" cy="2395336"/>
            </a:xfrm>
            <a:prstGeom prst="rect">
              <a:avLst/>
            </a:prstGeom>
            <a:noFill/>
          </p:spPr>
          <p:txBody>
            <a:bodyPr wrap="square" rtlCol="0">
              <a:spAutoFit/>
            </a:bodyPr>
            <a:lstStyle/>
            <a:p>
              <a:pPr marL="132715" lvl="0">
                <a:lnSpc>
                  <a:spcPct val="120000"/>
                </a:lnSpc>
                <a:buClr>
                  <a:schemeClr val="lt1"/>
                </a:buClr>
                <a:buSzPts val="1514"/>
              </a:pPr>
              <a:r>
                <a:rPr lang="zh-CN" altLang="en-US" dirty="0">
                  <a:solidFill>
                    <a:schemeClr val="lt1"/>
                  </a:solidFill>
                  <a:latin typeface="Playfair Display"/>
                  <a:ea typeface="Playfair Display"/>
                  <a:cs typeface="Playfair Display"/>
                  <a:sym typeface="Playfair Display"/>
                </a:rPr>
                <a:t>* </a:t>
              </a:r>
              <a:r>
                <a:rPr lang="en-US" altLang="zh-CN" dirty="0">
                  <a:solidFill>
                    <a:schemeClr val="lt1"/>
                  </a:solidFill>
                  <a:latin typeface="Playfair Display"/>
                  <a:ea typeface="Playfair Display"/>
                  <a:cs typeface="Playfair Display"/>
                  <a:sym typeface="Playfair Display"/>
                </a:rPr>
                <a:t>Strengthen education and prevention, especially </a:t>
              </a:r>
              <a:r>
                <a:rPr lang="en-US" dirty="0">
                  <a:solidFill>
                    <a:schemeClr val="bg1">
                      <a:lumMod val="95000"/>
                    </a:schemeClr>
                  </a:solidFill>
                  <a:latin typeface="Playfair Display" pitchFamily="2" charset="77"/>
                </a:rPr>
                <a:t>Violence &amp; Sexual offence</a:t>
              </a:r>
              <a:r>
                <a:rPr lang="en-US" altLang="zh-CN" dirty="0">
                  <a:solidFill>
                    <a:schemeClr val="lt1"/>
                  </a:solidFill>
                  <a:latin typeface="Playfair Display"/>
                  <a:ea typeface="Playfair Display"/>
                  <a:cs typeface="Playfair Display"/>
                  <a:sym typeface="Playfair Display"/>
                </a:rPr>
                <a:t>.</a:t>
              </a:r>
            </a:p>
            <a:p>
              <a:pPr marL="132715" lvl="0">
                <a:lnSpc>
                  <a:spcPct val="120000"/>
                </a:lnSpc>
                <a:buClr>
                  <a:schemeClr val="lt1"/>
                </a:buClr>
                <a:buSzPts val="1514"/>
              </a:pPr>
              <a:endParaRPr lang="en-US" altLang="zh-CN" dirty="0">
                <a:solidFill>
                  <a:schemeClr val="lt1"/>
                </a:solidFill>
                <a:latin typeface="Playfair Display"/>
                <a:ea typeface="Playfair Display"/>
                <a:cs typeface="Playfair Display"/>
                <a:sym typeface="Playfair Display"/>
              </a:endParaRPr>
            </a:p>
            <a:p>
              <a:pPr marL="132715" lvl="0">
                <a:lnSpc>
                  <a:spcPct val="120000"/>
                </a:lnSpc>
                <a:buClr>
                  <a:schemeClr val="lt1"/>
                </a:buClr>
                <a:buSzPts val="1514"/>
              </a:pPr>
              <a:endParaRPr lang="en-US" altLang="zh-CN" dirty="0">
                <a:solidFill>
                  <a:schemeClr val="lt1"/>
                </a:solidFill>
                <a:latin typeface="Playfair Display"/>
                <a:ea typeface="Playfair Display"/>
                <a:cs typeface="Playfair Display"/>
                <a:sym typeface="Playfair Display"/>
              </a:endParaRPr>
            </a:p>
            <a:p>
              <a:pPr marL="132715" lvl="0">
                <a:lnSpc>
                  <a:spcPct val="120000"/>
                </a:lnSpc>
                <a:buClr>
                  <a:schemeClr val="lt1"/>
                </a:buClr>
                <a:buSzPts val="1514"/>
              </a:pPr>
              <a:r>
                <a:rPr lang="zh-CN" altLang="en-US" dirty="0">
                  <a:solidFill>
                    <a:schemeClr val="lt1"/>
                  </a:solidFill>
                  <a:latin typeface="Playfair Display"/>
                  <a:ea typeface="Playfair Display"/>
                  <a:cs typeface="Playfair Display"/>
                  <a:sym typeface="Playfair Display"/>
                </a:rPr>
                <a:t>*  </a:t>
              </a:r>
              <a:r>
                <a:rPr lang="en-US" altLang="zh-CN" dirty="0">
                  <a:solidFill>
                    <a:schemeClr val="lt1"/>
                  </a:solidFill>
                  <a:latin typeface="Playfair Display"/>
                  <a:ea typeface="Playfair Display"/>
                  <a:cs typeface="Playfair Display"/>
                  <a:sym typeface="Playfair Display"/>
                </a:rPr>
                <a:t>Public organizations and schools - bring lectures on psychological counseling</a:t>
              </a:r>
            </a:p>
            <a:p>
              <a:pPr marL="132715" lvl="0">
                <a:lnSpc>
                  <a:spcPct val="120000"/>
                </a:lnSpc>
                <a:buClr>
                  <a:schemeClr val="lt1"/>
                </a:buClr>
                <a:buSzPts val="1514"/>
              </a:pPr>
              <a:endParaRPr lang="en-US" dirty="0"/>
            </a:p>
          </p:txBody>
        </p:sp>
      </p:grpSp>
      <p:sp>
        <p:nvSpPr>
          <p:cNvPr id="30" name="Google Shape;205;p30">
            <a:extLst>
              <a:ext uri="{FF2B5EF4-FFF2-40B4-BE49-F238E27FC236}">
                <a16:creationId xmlns:a16="http://schemas.microsoft.com/office/drawing/2014/main" id="{97DEC96F-1A55-8549-90D1-AAE968780AE9}"/>
              </a:ext>
            </a:extLst>
          </p:cNvPr>
          <p:cNvSpPr txBox="1">
            <a:spLocks noGrp="1"/>
          </p:cNvSpPr>
          <p:nvPr>
            <p:ph type="title"/>
          </p:nvPr>
        </p:nvSpPr>
        <p:spPr>
          <a:xfrm>
            <a:off x="382599" y="479142"/>
            <a:ext cx="2333529"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US" dirty="0">
                <a:solidFill>
                  <a:schemeClr val="lt1"/>
                </a:solidFill>
                <a:latin typeface="Playfair Display"/>
                <a:ea typeface="Playfair Display"/>
                <a:cs typeface="Playfair Display"/>
                <a:sym typeface="Playfair Display"/>
              </a:rPr>
              <a:t>Suggestions</a:t>
            </a:r>
            <a:endParaRPr dirty="0">
              <a:solidFill>
                <a:schemeClr val="lt1"/>
              </a:solidFill>
              <a:latin typeface="Playfair Display"/>
              <a:ea typeface="Playfair Display"/>
              <a:cs typeface="Playfair Display"/>
              <a:sym typeface="Playfair Display"/>
            </a:endParaRPr>
          </a:p>
        </p:txBody>
      </p:sp>
      <p:grpSp>
        <p:nvGrpSpPr>
          <p:cNvPr id="45" name="Group 44">
            <a:extLst>
              <a:ext uri="{FF2B5EF4-FFF2-40B4-BE49-F238E27FC236}">
                <a16:creationId xmlns:a16="http://schemas.microsoft.com/office/drawing/2014/main" id="{6C53DA2D-C50B-D349-AF39-465014C611EB}"/>
              </a:ext>
            </a:extLst>
          </p:cNvPr>
          <p:cNvGrpSpPr/>
          <p:nvPr/>
        </p:nvGrpSpPr>
        <p:grpSpPr>
          <a:xfrm>
            <a:off x="4572000" y="1633817"/>
            <a:ext cx="3477542" cy="1461544"/>
            <a:chOff x="-12222" y="1986975"/>
            <a:chExt cx="3477542" cy="1461544"/>
          </a:xfrm>
        </p:grpSpPr>
        <p:sp>
          <p:nvSpPr>
            <p:cNvPr id="46" name="TextBox 45">
              <a:extLst>
                <a:ext uri="{FF2B5EF4-FFF2-40B4-BE49-F238E27FC236}">
                  <a16:creationId xmlns:a16="http://schemas.microsoft.com/office/drawing/2014/main" id="{54A1B54E-AC43-5F48-AB70-2474FD354DF5}"/>
                </a:ext>
              </a:extLst>
            </p:cNvPr>
            <p:cNvSpPr txBox="1"/>
            <p:nvPr/>
          </p:nvSpPr>
          <p:spPr>
            <a:xfrm>
              <a:off x="-12222" y="1986975"/>
              <a:ext cx="664030" cy="553998"/>
            </a:xfrm>
            <a:prstGeom prst="rect">
              <a:avLst/>
            </a:prstGeom>
            <a:noFill/>
          </p:spPr>
          <p:txBody>
            <a:bodyPr wrap="square" rtlCol="0">
              <a:spAutoFit/>
            </a:bodyPr>
            <a:lstStyle/>
            <a:p>
              <a:r>
                <a:rPr lang="en-US" sz="3000" dirty="0">
                  <a:solidFill>
                    <a:schemeClr val="bg1">
                      <a:lumMod val="95000"/>
                    </a:schemeClr>
                  </a:solidFill>
                  <a:latin typeface="Playfair Display" pitchFamily="2" charset="77"/>
                </a:rPr>
                <a:t>#2</a:t>
              </a:r>
            </a:p>
          </p:txBody>
        </p:sp>
        <p:sp>
          <p:nvSpPr>
            <p:cNvPr id="47" name="TextBox 46">
              <a:extLst>
                <a:ext uri="{FF2B5EF4-FFF2-40B4-BE49-F238E27FC236}">
                  <a16:creationId xmlns:a16="http://schemas.microsoft.com/office/drawing/2014/main" id="{62F1113F-36F5-F94B-8B07-239F89A7FF20}"/>
                </a:ext>
              </a:extLst>
            </p:cNvPr>
            <p:cNvSpPr txBox="1"/>
            <p:nvPr/>
          </p:nvSpPr>
          <p:spPr>
            <a:xfrm>
              <a:off x="550905" y="1986975"/>
              <a:ext cx="2914415" cy="307777"/>
            </a:xfrm>
            <a:prstGeom prst="rect">
              <a:avLst/>
            </a:prstGeom>
            <a:noFill/>
          </p:spPr>
          <p:txBody>
            <a:bodyPr wrap="square" rtlCol="0">
              <a:spAutoFit/>
            </a:bodyPr>
            <a:lstStyle/>
            <a:p>
              <a:r>
                <a:rPr lang="en-US" dirty="0">
                  <a:solidFill>
                    <a:schemeClr val="bg1">
                      <a:lumMod val="95000"/>
                    </a:schemeClr>
                  </a:solidFill>
                  <a:latin typeface="Playfair Display" pitchFamily="2" charset="77"/>
                </a:rPr>
                <a:t>June - August</a:t>
              </a:r>
            </a:p>
          </p:txBody>
        </p:sp>
        <p:cxnSp>
          <p:nvCxnSpPr>
            <p:cNvPr id="48" name="Straight Connector 47">
              <a:extLst>
                <a:ext uri="{FF2B5EF4-FFF2-40B4-BE49-F238E27FC236}">
                  <a16:creationId xmlns:a16="http://schemas.microsoft.com/office/drawing/2014/main" id="{31E5F720-D710-B84D-8984-775052C21E8B}"/>
                </a:ext>
              </a:extLst>
            </p:cNvPr>
            <p:cNvCxnSpPr>
              <a:cxnSpLocks/>
            </p:cNvCxnSpPr>
            <p:nvPr/>
          </p:nvCxnSpPr>
          <p:spPr>
            <a:xfrm>
              <a:off x="651808" y="2383914"/>
              <a:ext cx="35106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FA0D2D4-3839-6E4B-B94A-D7437C8C8A63}"/>
                </a:ext>
              </a:extLst>
            </p:cNvPr>
            <p:cNvSpPr txBox="1"/>
            <p:nvPr/>
          </p:nvSpPr>
          <p:spPr>
            <a:xfrm>
              <a:off x="494655" y="2604698"/>
              <a:ext cx="2914415" cy="843821"/>
            </a:xfrm>
            <a:prstGeom prst="rect">
              <a:avLst/>
            </a:prstGeom>
            <a:noFill/>
          </p:spPr>
          <p:txBody>
            <a:bodyPr wrap="square" rtlCol="0">
              <a:spAutoFit/>
            </a:bodyPr>
            <a:lstStyle/>
            <a:p>
              <a:pPr marL="132715" lvl="0">
                <a:lnSpc>
                  <a:spcPct val="120000"/>
                </a:lnSpc>
                <a:buClr>
                  <a:schemeClr val="lt1"/>
                </a:buClr>
                <a:buSzPts val="1514"/>
              </a:pPr>
              <a:r>
                <a:rPr lang="zh-CN" altLang="en-US" dirty="0">
                  <a:solidFill>
                    <a:schemeClr val="lt1"/>
                  </a:solidFill>
                  <a:latin typeface="Playfair Display"/>
                  <a:ea typeface="Playfair Display"/>
                  <a:cs typeface="Playfair Display"/>
                  <a:sym typeface="Playfair Display"/>
                </a:rPr>
                <a:t>* </a:t>
              </a:r>
              <a:r>
                <a:rPr lang="en-US" altLang="zh-CN" dirty="0">
                  <a:solidFill>
                    <a:schemeClr val="lt1"/>
                  </a:solidFill>
                  <a:latin typeface="Playfair Display"/>
                  <a:ea typeface="Playfair Display"/>
                  <a:cs typeface="Playfair Display"/>
                  <a:sym typeface="Playfair Display"/>
                </a:rPr>
                <a:t>The number of police officers:</a:t>
              </a:r>
            </a:p>
            <a:p>
              <a:pPr marL="132715" lvl="0">
                <a:lnSpc>
                  <a:spcPct val="120000"/>
                </a:lnSpc>
                <a:buClr>
                  <a:schemeClr val="lt1"/>
                </a:buClr>
                <a:buSzPts val="1514"/>
              </a:pPr>
              <a:r>
                <a:rPr lang="en-US" altLang="zh-CN" dirty="0">
                  <a:solidFill>
                    <a:schemeClr val="lt1"/>
                  </a:solidFill>
                  <a:latin typeface="Playfair Display"/>
                  <a:ea typeface="Playfair Display"/>
                  <a:cs typeface="Playfair Display"/>
                  <a:sym typeface="Playfair Display"/>
                </a:rPr>
                <a:t>Increase -June to August </a:t>
              </a:r>
            </a:p>
            <a:p>
              <a:pPr marL="132715" lvl="0">
                <a:lnSpc>
                  <a:spcPct val="120000"/>
                </a:lnSpc>
                <a:buClr>
                  <a:schemeClr val="lt1"/>
                </a:buClr>
                <a:buSzPts val="1514"/>
              </a:pPr>
              <a:r>
                <a:rPr lang="en-US" altLang="zh-CN" dirty="0">
                  <a:solidFill>
                    <a:schemeClr val="lt1"/>
                  </a:solidFill>
                  <a:latin typeface="Playfair Display"/>
                  <a:ea typeface="Playfair Display"/>
                  <a:cs typeface="Playfair Display"/>
                  <a:sym typeface="Playfair Display"/>
                </a:rPr>
                <a:t>Cut - December to January</a:t>
              </a:r>
            </a:p>
          </p:txBody>
        </p:sp>
      </p:grpSp>
      <p:grpSp>
        <p:nvGrpSpPr>
          <p:cNvPr id="55" name="Group 54">
            <a:extLst>
              <a:ext uri="{FF2B5EF4-FFF2-40B4-BE49-F238E27FC236}">
                <a16:creationId xmlns:a16="http://schemas.microsoft.com/office/drawing/2014/main" id="{C0A9B194-984D-E64F-A46C-1769B4B28E2D}"/>
              </a:ext>
            </a:extLst>
          </p:cNvPr>
          <p:cNvGrpSpPr/>
          <p:nvPr/>
        </p:nvGrpSpPr>
        <p:grpSpPr>
          <a:xfrm>
            <a:off x="4660783" y="3449208"/>
            <a:ext cx="3477542" cy="1203011"/>
            <a:chOff x="-12222" y="1986975"/>
            <a:chExt cx="3477542" cy="1203011"/>
          </a:xfrm>
        </p:grpSpPr>
        <p:sp>
          <p:nvSpPr>
            <p:cNvPr id="56" name="TextBox 55">
              <a:extLst>
                <a:ext uri="{FF2B5EF4-FFF2-40B4-BE49-F238E27FC236}">
                  <a16:creationId xmlns:a16="http://schemas.microsoft.com/office/drawing/2014/main" id="{CD1DD138-E965-C54F-A140-4CC4C7D611A5}"/>
                </a:ext>
              </a:extLst>
            </p:cNvPr>
            <p:cNvSpPr txBox="1"/>
            <p:nvPr/>
          </p:nvSpPr>
          <p:spPr>
            <a:xfrm>
              <a:off x="-12222" y="1986975"/>
              <a:ext cx="664030" cy="553998"/>
            </a:xfrm>
            <a:prstGeom prst="rect">
              <a:avLst/>
            </a:prstGeom>
            <a:noFill/>
          </p:spPr>
          <p:txBody>
            <a:bodyPr wrap="square" rtlCol="0">
              <a:spAutoFit/>
            </a:bodyPr>
            <a:lstStyle/>
            <a:p>
              <a:r>
                <a:rPr lang="en-US" sz="3000" dirty="0">
                  <a:solidFill>
                    <a:schemeClr val="bg1">
                      <a:lumMod val="95000"/>
                    </a:schemeClr>
                  </a:solidFill>
                  <a:latin typeface="Playfair Display" pitchFamily="2" charset="77"/>
                </a:rPr>
                <a:t>#3</a:t>
              </a:r>
            </a:p>
          </p:txBody>
        </p:sp>
        <p:sp>
          <p:nvSpPr>
            <p:cNvPr id="57" name="TextBox 56">
              <a:extLst>
                <a:ext uri="{FF2B5EF4-FFF2-40B4-BE49-F238E27FC236}">
                  <a16:creationId xmlns:a16="http://schemas.microsoft.com/office/drawing/2014/main" id="{382055F1-2CBA-DF4F-A08A-58240F5CBD6B}"/>
                </a:ext>
              </a:extLst>
            </p:cNvPr>
            <p:cNvSpPr txBox="1"/>
            <p:nvPr/>
          </p:nvSpPr>
          <p:spPr>
            <a:xfrm>
              <a:off x="550905" y="1986975"/>
              <a:ext cx="2914415" cy="307777"/>
            </a:xfrm>
            <a:prstGeom prst="rect">
              <a:avLst/>
            </a:prstGeom>
            <a:noFill/>
          </p:spPr>
          <p:txBody>
            <a:bodyPr wrap="square" rtlCol="0">
              <a:spAutoFit/>
            </a:bodyPr>
            <a:lstStyle/>
            <a:p>
              <a:r>
                <a:rPr lang="en-US" dirty="0">
                  <a:solidFill>
                    <a:schemeClr val="bg1">
                      <a:lumMod val="95000"/>
                    </a:schemeClr>
                  </a:solidFill>
                  <a:latin typeface="Playfair Display" pitchFamily="2" charset="77"/>
                </a:rPr>
                <a:t>Location</a:t>
              </a:r>
            </a:p>
          </p:txBody>
        </p:sp>
        <p:cxnSp>
          <p:nvCxnSpPr>
            <p:cNvPr id="58" name="Straight Connector 57">
              <a:extLst>
                <a:ext uri="{FF2B5EF4-FFF2-40B4-BE49-F238E27FC236}">
                  <a16:creationId xmlns:a16="http://schemas.microsoft.com/office/drawing/2014/main" id="{E19613A2-179B-BC42-9544-2B0B6FB2A65C}"/>
                </a:ext>
              </a:extLst>
            </p:cNvPr>
            <p:cNvCxnSpPr>
              <a:cxnSpLocks/>
            </p:cNvCxnSpPr>
            <p:nvPr/>
          </p:nvCxnSpPr>
          <p:spPr>
            <a:xfrm>
              <a:off x="651808" y="2383914"/>
              <a:ext cx="35106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711B32C-4BBF-FB4D-AECB-EBBEC4231E03}"/>
                </a:ext>
              </a:extLst>
            </p:cNvPr>
            <p:cNvSpPr txBox="1"/>
            <p:nvPr/>
          </p:nvSpPr>
          <p:spPr>
            <a:xfrm>
              <a:off x="494656" y="2604698"/>
              <a:ext cx="2653658" cy="585288"/>
            </a:xfrm>
            <a:prstGeom prst="rect">
              <a:avLst/>
            </a:prstGeom>
            <a:noFill/>
          </p:spPr>
          <p:txBody>
            <a:bodyPr wrap="square" rtlCol="0">
              <a:spAutoFit/>
            </a:bodyPr>
            <a:lstStyle/>
            <a:p>
              <a:pPr marL="132715" lvl="0">
                <a:lnSpc>
                  <a:spcPct val="120000"/>
                </a:lnSpc>
                <a:buClr>
                  <a:schemeClr val="lt1"/>
                </a:buClr>
                <a:buSzPts val="1514"/>
              </a:pPr>
              <a:r>
                <a:rPr lang="zh-CN" altLang="en-US" dirty="0">
                  <a:solidFill>
                    <a:schemeClr val="lt1"/>
                  </a:solidFill>
                  <a:latin typeface="Playfair Display"/>
                  <a:ea typeface="Playfair Display"/>
                  <a:cs typeface="Playfair Display"/>
                  <a:sym typeface="Playfair Display"/>
                </a:rPr>
                <a:t>* </a:t>
              </a:r>
              <a:r>
                <a:rPr lang="en-US" altLang="zh-CN" dirty="0">
                  <a:solidFill>
                    <a:schemeClr val="lt1"/>
                  </a:solidFill>
                  <a:latin typeface="Playfair Display"/>
                  <a:ea typeface="Playfair Display"/>
                  <a:cs typeface="Playfair Display"/>
                  <a:sym typeface="Playfair Display"/>
                </a:rPr>
                <a:t>More police officer</a:t>
              </a:r>
            </a:p>
            <a:p>
              <a:pPr marL="132715" lvl="0">
                <a:lnSpc>
                  <a:spcPct val="120000"/>
                </a:lnSpc>
                <a:buClr>
                  <a:schemeClr val="lt1"/>
                </a:buClr>
                <a:buSzPts val="1514"/>
              </a:pPr>
              <a:r>
                <a:rPr lang="en-US" altLang="zh-CN" dirty="0">
                  <a:solidFill>
                    <a:schemeClr val="lt1"/>
                  </a:solidFill>
                  <a:latin typeface="Playfair Display"/>
                  <a:ea typeface="Playfair Display"/>
                  <a:cs typeface="Playfair Display"/>
                  <a:sym typeface="Playfair Display"/>
                </a:rPr>
                <a:t>* Be attention on ourselves</a:t>
              </a:r>
            </a:p>
          </p:txBody>
        </p:sp>
      </p:grpSp>
    </p:spTree>
    <p:extLst>
      <p:ext uri="{BB962C8B-B14F-4D97-AF65-F5344CB8AC3E}">
        <p14:creationId xmlns:p14="http://schemas.microsoft.com/office/powerpoint/2010/main" val="135475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family sitting in a field of flowers&#10;&#10;Description automatically generated with medium confidence">
            <a:extLst>
              <a:ext uri="{FF2B5EF4-FFF2-40B4-BE49-F238E27FC236}">
                <a16:creationId xmlns:a16="http://schemas.microsoft.com/office/drawing/2014/main" id="{19CED946-BBE1-BA4A-92FD-60AE726A5003}"/>
              </a:ext>
            </a:extLst>
          </p:cNvPr>
          <p:cNvPicPr>
            <a:picLocks noChangeAspect="1"/>
          </p:cNvPicPr>
          <p:nvPr/>
        </p:nvPicPr>
        <p:blipFill rotWithShape="1">
          <a:blip r:embed="rId3"/>
          <a:srcRect t="29042" r="1" b="34817"/>
          <a:stretch/>
        </p:blipFill>
        <p:spPr>
          <a:xfrm>
            <a:off x="-22292" y="-23"/>
            <a:ext cx="9161718" cy="5143516"/>
          </a:xfrm>
          <a:prstGeom prst="rect">
            <a:avLst/>
          </a:prstGeom>
        </p:spPr>
      </p:pic>
      <p:sp>
        <p:nvSpPr>
          <p:cNvPr id="95" name="Rectangle 94">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27533" y="825237"/>
            <a:ext cx="5143502"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55140" y="1654638"/>
            <a:ext cx="5143502"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CEE947-2955-D74C-A1C2-D1E278AF7708}"/>
              </a:ext>
            </a:extLst>
          </p:cNvPr>
          <p:cNvSpPr/>
          <p:nvPr/>
        </p:nvSpPr>
        <p:spPr>
          <a:xfrm>
            <a:off x="-22292" y="-30"/>
            <a:ext cx="9184010" cy="5143517"/>
          </a:xfrm>
          <a:prstGeom prst="rect">
            <a:avLst/>
          </a:prstGeom>
          <a:solidFill>
            <a:srgbClr val="0A1820">
              <a:alpha val="5725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91;p14">
            <a:extLst>
              <a:ext uri="{FF2B5EF4-FFF2-40B4-BE49-F238E27FC236}">
                <a16:creationId xmlns:a16="http://schemas.microsoft.com/office/drawing/2014/main" id="{9AC28FC5-0BA1-DD4A-8616-A6635EE76F12}"/>
              </a:ext>
            </a:extLst>
          </p:cNvPr>
          <p:cNvSpPr txBox="1"/>
          <p:nvPr/>
        </p:nvSpPr>
        <p:spPr>
          <a:xfrm>
            <a:off x="2133165" y="1988016"/>
            <a:ext cx="4908551" cy="647700"/>
          </a:xfrm>
          <a:prstGeom prst="rect">
            <a:avLst/>
          </a:prstGeom>
        </p:spPr>
        <p:txBody>
          <a:bodyPr spcFirstLastPara="1" vert="horz" lIns="91440" tIns="45720" rIns="91440" bIns="45720" rtlCol="0" anchor="t" anchorCtr="0">
            <a:normAutofit lnSpcReduction="10000"/>
          </a:bodyPr>
          <a:lstStyle/>
          <a:p>
            <a:pPr marL="0" lvl="0" indent="0">
              <a:lnSpc>
                <a:spcPct val="90000"/>
              </a:lnSpc>
              <a:spcBef>
                <a:spcPct val="0"/>
              </a:spcBef>
              <a:spcAft>
                <a:spcPts val="600"/>
              </a:spcAft>
            </a:pPr>
            <a:r>
              <a:rPr lang="en-US" altLang="zh-CN" sz="3900" b="1" kern="1200" dirty="0">
                <a:solidFill>
                  <a:srgbClr val="FFFFFF"/>
                </a:solidFill>
                <a:latin typeface="Playfair Display" pitchFamily="2" charset="77"/>
                <a:ea typeface="+mj-ea"/>
                <a:cs typeface="+mj-cs"/>
                <a:sym typeface="Playfair Display"/>
              </a:rPr>
              <a:t>Big Data, </a:t>
            </a:r>
            <a:r>
              <a:rPr lang="en-US" sz="3900" b="1" kern="1200" dirty="0">
                <a:solidFill>
                  <a:srgbClr val="FFFFFF"/>
                </a:solidFill>
                <a:latin typeface="Playfair Display" pitchFamily="2" charset="77"/>
                <a:ea typeface="+mj-ea"/>
                <a:cs typeface="+mj-cs"/>
                <a:sym typeface="Playfair Display"/>
              </a:rPr>
              <a:t>Better Life</a:t>
            </a:r>
          </a:p>
        </p:txBody>
      </p:sp>
      <p:sp>
        <p:nvSpPr>
          <p:cNvPr id="12" name="Rounded Rectangle 11">
            <a:extLst>
              <a:ext uri="{FF2B5EF4-FFF2-40B4-BE49-F238E27FC236}">
                <a16:creationId xmlns:a16="http://schemas.microsoft.com/office/drawing/2014/main" id="{99CE0663-3495-764B-B3B8-29C905380C5E}"/>
              </a:ext>
            </a:extLst>
          </p:cNvPr>
          <p:cNvSpPr/>
          <p:nvPr/>
        </p:nvSpPr>
        <p:spPr>
          <a:xfrm>
            <a:off x="2116580" y="2849593"/>
            <a:ext cx="4908551" cy="37910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Magnifying glass outline">
            <a:extLst>
              <a:ext uri="{FF2B5EF4-FFF2-40B4-BE49-F238E27FC236}">
                <a16:creationId xmlns:a16="http://schemas.microsoft.com/office/drawing/2014/main" id="{8063F2D8-9A66-D446-94FC-E5B89A9816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4326" y="2883155"/>
            <a:ext cx="305235" cy="320672"/>
          </a:xfrm>
          <a:prstGeom prst="rect">
            <a:avLst/>
          </a:prstGeom>
        </p:spPr>
      </p:pic>
      <p:sp>
        <p:nvSpPr>
          <p:cNvPr id="20" name="Google Shape;90;p14">
            <a:extLst>
              <a:ext uri="{FF2B5EF4-FFF2-40B4-BE49-F238E27FC236}">
                <a16:creationId xmlns:a16="http://schemas.microsoft.com/office/drawing/2014/main" id="{B0E6B00A-6867-5144-9607-2A3868C591F9}"/>
              </a:ext>
            </a:extLst>
          </p:cNvPr>
          <p:cNvSpPr txBox="1"/>
          <p:nvPr/>
        </p:nvSpPr>
        <p:spPr>
          <a:xfrm>
            <a:off x="2378377" y="2823715"/>
            <a:ext cx="4851087"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dirty="0">
                <a:solidFill>
                  <a:schemeClr val="bg1"/>
                </a:solidFill>
                <a:latin typeface="Playfair Display"/>
                <a:ea typeface="Playfair Display"/>
                <a:cs typeface="Playfair Display"/>
                <a:sym typeface="Playfair Display"/>
              </a:rPr>
              <a:t>Group </a:t>
            </a:r>
            <a:r>
              <a:rPr lang="en-US" altLang="zh-CN" sz="1600" b="1" dirty="0">
                <a:solidFill>
                  <a:schemeClr val="bg1"/>
                </a:solidFill>
                <a:latin typeface="Playfair Display"/>
                <a:ea typeface="Playfair Display"/>
                <a:cs typeface="Playfair Display"/>
                <a:sym typeface="Playfair Display"/>
              </a:rPr>
              <a:t>120</a:t>
            </a:r>
            <a:r>
              <a:rPr lang="zh-CN" sz="1600" b="1" dirty="0">
                <a:solidFill>
                  <a:schemeClr val="bg1"/>
                </a:solidFill>
                <a:latin typeface="Playfair Display"/>
                <a:ea typeface="Playfair Display"/>
                <a:cs typeface="Playfair Display"/>
                <a:sym typeface="Playfair Display"/>
              </a:rPr>
              <a:t>  Yiran Zhu |   Jin Zou | </a:t>
            </a:r>
            <a:r>
              <a:rPr lang="en-US" altLang="zh-CN" sz="1600" b="1" dirty="0">
                <a:solidFill>
                  <a:schemeClr val="bg1"/>
                </a:solidFill>
                <a:latin typeface="Playfair Display"/>
                <a:ea typeface="Playfair Display"/>
                <a:cs typeface="Playfair Display"/>
                <a:sym typeface="Playfair Display"/>
              </a:rPr>
              <a:t>Dec</a:t>
            </a:r>
            <a:r>
              <a:rPr lang="zh-CN" sz="1600" b="1" dirty="0">
                <a:solidFill>
                  <a:schemeClr val="bg1"/>
                </a:solidFill>
                <a:latin typeface="Playfair Display"/>
                <a:ea typeface="Playfair Display"/>
                <a:cs typeface="Playfair Display"/>
                <a:sym typeface="Playfair Display"/>
              </a:rPr>
              <a:t>. </a:t>
            </a:r>
            <a:r>
              <a:rPr lang="en-US" altLang="zh-CN" sz="1600" b="1" dirty="0">
                <a:solidFill>
                  <a:schemeClr val="bg1"/>
                </a:solidFill>
                <a:latin typeface="Playfair Display"/>
                <a:ea typeface="Playfair Display"/>
                <a:cs typeface="Playfair Display"/>
                <a:sym typeface="Playfair Display"/>
              </a:rPr>
              <a:t>10th, 2021</a:t>
            </a:r>
            <a:endParaRPr sz="1600" b="1" dirty="0">
              <a:solidFill>
                <a:schemeClr val="bg1"/>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5"/>
          <p:cNvPicPr preferRelativeResize="0"/>
          <p:nvPr/>
        </p:nvPicPr>
        <p:blipFill>
          <a:blip r:embed="rId3"/>
          <a:stretch>
            <a:fillRect/>
          </a:stretch>
        </p:blipFill>
        <p:spPr>
          <a:xfrm>
            <a:off x="19" y="0"/>
            <a:ext cx="914398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03" name="Google Shape;103;p16"/>
          <p:cNvPicPr preferRelativeResize="0"/>
          <p:nvPr/>
        </p:nvPicPr>
        <p:blipFill>
          <a:blip r:embed="rId3"/>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359050" y="279401"/>
            <a:ext cx="8425900" cy="1123699"/>
          </a:xfrm>
          <a:prstGeom prst="rect">
            <a:avLst/>
          </a:prstGeom>
        </p:spPr>
        <p:txBody>
          <a:bodyPr spcFirstLastPara="1" wrap="square" lIns="68575" tIns="34275" rIns="68575" bIns="34275" anchor="ctr" anchorCtr="0">
            <a:normAutofit/>
          </a:bodyPr>
          <a:lstStyle/>
          <a:p>
            <a:pPr lvl="0"/>
            <a:r>
              <a:rPr lang="en-US" altLang="zh-CN" sz="2800" dirty="0">
                <a:solidFill>
                  <a:schemeClr val="lt1"/>
                </a:solidFill>
                <a:latin typeface="Playfair Display"/>
                <a:ea typeface="Playfair Display"/>
                <a:cs typeface="Playfair Display"/>
                <a:sym typeface="Playfair Display"/>
              </a:rPr>
              <a:t>UK street crime Dataset</a:t>
            </a:r>
            <a:br>
              <a:rPr lang="en-US" altLang="zh-CN" dirty="0">
                <a:solidFill>
                  <a:schemeClr val="lt1"/>
                </a:solidFill>
                <a:latin typeface="Playfair Display"/>
                <a:ea typeface="Playfair Display"/>
                <a:cs typeface="Playfair Display"/>
                <a:sym typeface="Playfair Display"/>
              </a:rPr>
            </a:br>
            <a:r>
              <a:rPr lang="en-US" altLang="zh-CN" sz="1200" dirty="0">
                <a:solidFill>
                  <a:schemeClr val="lt1"/>
                </a:solidFill>
                <a:latin typeface="Playfair Display"/>
                <a:ea typeface="Playfair Display"/>
                <a:cs typeface="Playfair Display"/>
                <a:sym typeface="Playfair Display"/>
              </a:rPr>
              <a:t>Between 2018.10-2021.09</a:t>
            </a:r>
            <a:r>
              <a:rPr lang="en-US" altLang="zh-CN" dirty="0">
                <a:solidFill>
                  <a:schemeClr val="lt1"/>
                </a:solidFill>
                <a:latin typeface="Playfair Display"/>
                <a:ea typeface="Playfair Display"/>
                <a:cs typeface="Playfair Display"/>
                <a:sym typeface="Playfair Display"/>
              </a:rPr>
              <a:t>	</a:t>
            </a:r>
            <a:endParaRPr dirty="0">
              <a:solidFill>
                <a:schemeClr val="lt1"/>
              </a:solidFill>
              <a:latin typeface="Playfair Display"/>
              <a:ea typeface="Playfair Display"/>
              <a:cs typeface="Playfair Display"/>
              <a:sym typeface="Playfair Display"/>
            </a:endParaRPr>
          </a:p>
        </p:txBody>
      </p:sp>
      <p:sp>
        <p:nvSpPr>
          <p:cNvPr id="109" name="Google Shape;109;p17"/>
          <p:cNvSpPr txBox="1">
            <a:spLocks noGrp="1"/>
          </p:cNvSpPr>
          <p:nvPr>
            <p:ph type="body" idx="1"/>
          </p:nvPr>
        </p:nvSpPr>
        <p:spPr>
          <a:xfrm>
            <a:off x="692245" y="3285925"/>
            <a:ext cx="2234200" cy="1200399"/>
          </a:xfrm>
          <a:prstGeom prst="rect">
            <a:avLst/>
          </a:prstGeom>
        </p:spPr>
        <p:txBody>
          <a:bodyPr spcFirstLastPara="1" wrap="square" lIns="68575" tIns="34275" rIns="68575" bIns="34275" anchor="t" anchorCtr="0">
            <a:normAutofit/>
          </a:bodyPr>
          <a:lstStyle/>
          <a:p>
            <a:pPr marL="101600" lvl="0" indent="0" algn="l" rtl="0">
              <a:spcBef>
                <a:spcPts val="800"/>
              </a:spcBef>
              <a:spcAft>
                <a:spcPts val="0"/>
              </a:spcAft>
              <a:buClr>
                <a:schemeClr val="lt1"/>
              </a:buClr>
              <a:buSzPts val="2000"/>
              <a:buNone/>
            </a:pPr>
            <a:r>
              <a:rPr lang="en-US" altLang="zh-CN" sz="2000" b="1" dirty="0">
                <a:solidFill>
                  <a:schemeClr val="lt1"/>
                </a:solidFill>
                <a:latin typeface="Playfair Display"/>
                <a:ea typeface="Playfair Display"/>
                <a:cs typeface="Playfair Display"/>
                <a:sym typeface="Playfair Display"/>
              </a:rPr>
              <a:t>C</a:t>
            </a:r>
            <a:r>
              <a:rPr lang="zh-CN" sz="2000" b="1" dirty="0">
                <a:solidFill>
                  <a:schemeClr val="lt1"/>
                </a:solidFill>
                <a:latin typeface="Playfair Display"/>
                <a:ea typeface="Playfair Display"/>
                <a:cs typeface="Playfair Display"/>
                <a:sym typeface="Playfair Display"/>
              </a:rPr>
              <a:t>ollected by </a:t>
            </a:r>
            <a:endParaRPr lang="en-US" altLang="zh-CN" sz="2000" b="1" dirty="0">
              <a:solidFill>
                <a:schemeClr val="lt1"/>
              </a:solidFill>
              <a:latin typeface="Playfair Display"/>
              <a:ea typeface="Playfair Display"/>
              <a:cs typeface="Playfair Display"/>
              <a:sym typeface="Playfair Display"/>
            </a:endParaRPr>
          </a:p>
          <a:p>
            <a:pPr marL="101600" lvl="0" indent="0" algn="l" rtl="0">
              <a:spcBef>
                <a:spcPts val="800"/>
              </a:spcBef>
              <a:spcAft>
                <a:spcPts val="0"/>
              </a:spcAft>
              <a:buClr>
                <a:schemeClr val="lt1"/>
              </a:buClr>
              <a:buSzPts val="2000"/>
              <a:buNone/>
            </a:pPr>
            <a:r>
              <a:rPr lang="zh-CN" sz="1200" dirty="0">
                <a:solidFill>
                  <a:schemeClr val="lt1"/>
                </a:solidFill>
                <a:latin typeface="Playfair Display"/>
                <a:ea typeface="Playfair Display"/>
                <a:cs typeface="Playfair Display"/>
                <a:sym typeface="Playfair Display"/>
              </a:rPr>
              <a:t>UK government</a:t>
            </a:r>
            <a:endParaRPr lang="en-US" altLang="zh-CN" sz="1200" dirty="0">
              <a:solidFill>
                <a:schemeClr val="lt1"/>
              </a:solidFill>
              <a:latin typeface="Playfair Display"/>
              <a:ea typeface="Playfair Display"/>
              <a:cs typeface="Playfair Display"/>
              <a:sym typeface="Playfair Display"/>
            </a:endParaRPr>
          </a:p>
          <a:p>
            <a:pPr marL="101600" lvl="0" indent="0" algn="l" rtl="0">
              <a:spcBef>
                <a:spcPts val="800"/>
              </a:spcBef>
              <a:spcAft>
                <a:spcPts val="0"/>
              </a:spcAft>
              <a:buClr>
                <a:schemeClr val="lt1"/>
              </a:buClr>
              <a:buSzPts val="2000"/>
              <a:buNone/>
            </a:pPr>
            <a:r>
              <a:rPr lang="en-US" sz="1200" dirty="0">
                <a:solidFill>
                  <a:schemeClr val="lt1"/>
                </a:solidFill>
                <a:latin typeface="Playfair Display"/>
                <a:ea typeface="Playfair Display"/>
                <a:cs typeface="Playfair Display"/>
                <a:sym typeface="Playfair Display"/>
              </a:rPr>
              <a:t>Kaggle platform</a:t>
            </a:r>
            <a:endParaRPr sz="1200" dirty="0">
              <a:solidFill>
                <a:schemeClr val="lt1"/>
              </a:solidFill>
              <a:latin typeface="Playfair Display"/>
              <a:ea typeface="Playfair Display"/>
              <a:cs typeface="Playfair Display"/>
              <a:sym typeface="Playfair Display"/>
            </a:endParaRPr>
          </a:p>
        </p:txBody>
      </p:sp>
      <p:pic>
        <p:nvPicPr>
          <p:cNvPr id="3" name="Graphic 2" descr="Statistics with solid fill">
            <a:extLst>
              <a:ext uri="{FF2B5EF4-FFF2-40B4-BE49-F238E27FC236}">
                <a16:creationId xmlns:a16="http://schemas.microsoft.com/office/drawing/2014/main" id="{7D59A285-692B-AB41-AC43-8B81FE0A20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4945" y="2114550"/>
            <a:ext cx="914400" cy="914400"/>
          </a:xfrm>
          <a:prstGeom prst="rect">
            <a:avLst/>
          </a:prstGeom>
        </p:spPr>
      </p:pic>
      <p:sp>
        <p:nvSpPr>
          <p:cNvPr id="7" name="Google Shape;109;p17">
            <a:extLst>
              <a:ext uri="{FF2B5EF4-FFF2-40B4-BE49-F238E27FC236}">
                <a16:creationId xmlns:a16="http://schemas.microsoft.com/office/drawing/2014/main" id="{FEDEB052-8A55-114D-A58B-B2F9E9446060}"/>
              </a:ext>
            </a:extLst>
          </p:cNvPr>
          <p:cNvSpPr txBox="1">
            <a:spLocks/>
          </p:cNvSpPr>
          <p:nvPr/>
        </p:nvSpPr>
        <p:spPr>
          <a:xfrm>
            <a:off x="3774192" y="3285924"/>
            <a:ext cx="2037881" cy="1200400"/>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a:pPr marL="101600" indent="0">
              <a:buClr>
                <a:schemeClr val="lt1"/>
              </a:buClr>
              <a:buSzPts val="2000"/>
              <a:buNone/>
            </a:pPr>
            <a:r>
              <a:rPr lang="en-US" altLang="zh-CN" sz="2000" b="1" dirty="0">
                <a:solidFill>
                  <a:schemeClr val="lt1"/>
                </a:solidFill>
                <a:latin typeface="Playfair Display"/>
                <a:ea typeface="Playfair Display"/>
                <a:cs typeface="Playfair Display"/>
                <a:sym typeface="Playfair Display"/>
              </a:rPr>
              <a:t>Attributes</a:t>
            </a:r>
          </a:p>
          <a:p>
            <a:pPr marL="101600" indent="0">
              <a:buClr>
                <a:schemeClr val="lt1"/>
              </a:buClr>
              <a:buSzPts val="2000"/>
              <a:buNone/>
            </a:pPr>
            <a:r>
              <a:rPr lang="en-US" altLang="zh-CN" sz="1300" dirty="0">
                <a:solidFill>
                  <a:schemeClr val="lt1"/>
                </a:solidFill>
                <a:latin typeface="Playfair Display"/>
                <a:ea typeface="Playfair Display"/>
                <a:cs typeface="Playfair Display"/>
                <a:sym typeface="Playfair Display"/>
              </a:rPr>
              <a:t>ID, Year, Month, </a:t>
            </a:r>
          </a:p>
          <a:p>
            <a:pPr marL="101600" indent="0">
              <a:buClr>
                <a:schemeClr val="lt1"/>
              </a:buClr>
              <a:buSzPts val="2000"/>
              <a:buNone/>
            </a:pPr>
            <a:r>
              <a:rPr lang="en-US" altLang="zh-CN" sz="1300" dirty="0">
                <a:solidFill>
                  <a:schemeClr val="lt1"/>
                </a:solidFill>
                <a:latin typeface="Playfair Display"/>
                <a:ea typeface="Playfair Display"/>
                <a:cs typeface="Playfair Display"/>
                <a:sym typeface="Playfair Display"/>
              </a:rPr>
              <a:t>Type, Outcome, etc.</a:t>
            </a:r>
            <a:endParaRPr lang="en-US" sz="1300" dirty="0">
              <a:solidFill>
                <a:schemeClr val="lt1"/>
              </a:solidFill>
              <a:latin typeface="Playfair Display"/>
              <a:ea typeface="Playfair Display"/>
              <a:cs typeface="Playfair Display"/>
              <a:sym typeface="Playfair Display"/>
            </a:endParaRPr>
          </a:p>
        </p:txBody>
      </p:sp>
      <p:pic>
        <p:nvPicPr>
          <p:cNvPr id="5" name="Graphic 4" descr="Database with solid fill">
            <a:extLst>
              <a:ext uri="{FF2B5EF4-FFF2-40B4-BE49-F238E27FC236}">
                <a16:creationId xmlns:a16="http://schemas.microsoft.com/office/drawing/2014/main" id="{0C49F52E-7686-E843-9903-CBAB677420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6087" y="2114547"/>
            <a:ext cx="914400" cy="914400"/>
          </a:xfrm>
          <a:prstGeom prst="rect">
            <a:avLst/>
          </a:prstGeom>
        </p:spPr>
      </p:pic>
      <p:sp>
        <p:nvSpPr>
          <p:cNvPr id="10" name="Google Shape;109;p17">
            <a:extLst>
              <a:ext uri="{FF2B5EF4-FFF2-40B4-BE49-F238E27FC236}">
                <a16:creationId xmlns:a16="http://schemas.microsoft.com/office/drawing/2014/main" id="{2DA7356B-5307-E247-B734-C35B22A68570}"/>
              </a:ext>
            </a:extLst>
          </p:cNvPr>
          <p:cNvSpPr txBox="1">
            <a:spLocks/>
          </p:cNvSpPr>
          <p:nvPr/>
        </p:nvSpPr>
        <p:spPr>
          <a:xfrm>
            <a:off x="6993389" y="3285924"/>
            <a:ext cx="1791561" cy="120039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a:pPr marL="101600" indent="0">
              <a:buClr>
                <a:schemeClr val="lt1"/>
              </a:buClr>
              <a:buSzPts val="2000"/>
              <a:buFont typeface="Arial" panose="020B0604020202090204"/>
              <a:buNone/>
            </a:pPr>
            <a:r>
              <a:rPr lang="en-US" altLang="zh-CN" sz="2000" b="1" dirty="0">
                <a:solidFill>
                  <a:schemeClr val="lt1"/>
                </a:solidFill>
                <a:latin typeface="Playfair Display"/>
                <a:ea typeface="Playfair Display"/>
                <a:cs typeface="Playfair Display"/>
                <a:sym typeface="Playfair Display"/>
              </a:rPr>
              <a:t>Size</a:t>
            </a:r>
          </a:p>
          <a:p>
            <a:pPr marL="101600" indent="0">
              <a:buClr>
                <a:schemeClr val="lt1"/>
              </a:buClr>
              <a:buSzPts val="2000"/>
              <a:buFont typeface="Arial" panose="020B0604020202090204"/>
              <a:buNone/>
            </a:pPr>
            <a:r>
              <a:rPr lang="en-US" sz="1200" b="1" dirty="0">
                <a:solidFill>
                  <a:schemeClr val="lt1"/>
                </a:solidFill>
                <a:latin typeface="Playfair Display"/>
                <a:ea typeface="Playfair Display"/>
                <a:cs typeface="Playfair Display"/>
                <a:sym typeface="Playfair Display"/>
              </a:rPr>
              <a:t>4.01GB, </a:t>
            </a:r>
            <a:r>
              <a:rPr lang="en-US" altLang="zh-CN" sz="1200" dirty="0">
                <a:solidFill>
                  <a:schemeClr val="lt1"/>
                </a:solidFill>
                <a:latin typeface="Playfair Display"/>
                <a:ea typeface="Playfair Display"/>
                <a:cs typeface="Playfair Display"/>
                <a:sym typeface="Playfair Display"/>
              </a:rPr>
              <a:t>12 columns </a:t>
            </a:r>
          </a:p>
          <a:p>
            <a:pPr marL="101600" indent="0">
              <a:buClr>
                <a:schemeClr val="lt1"/>
              </a:buClr>
              <a:buSzPts val="2000"/>
              <a:buFont typeface="Arial" panose="020B0604020202090204"/>
              <a:buNone/>
            </a:pPr>
            <a:r>
              <a:rPr lang="en-US" altLang="zh-CN" sz="1200" dirty="0">
                <a:solidFill>
                  <a:schemeClr val="lt1"/>
                </a:solidFill>
                <a:latin typeface="Playfair Display"/>
                <a:ea typeface="Playfair Display"/>
                <a:cs typeface="Playfair Display"/>
                <a:sym typeface="Playfair Display"/>
              </a:rPr>
              <a:t> 1,048,549 rows</a:t>
            </a:r>
            <a:r>
              <a:rPr lang="en-US" sz="1200" b="1" dirty="0">
                <a:solidFill>
                  <a:schemeClr val="lt1"/>
                </a:solidFill>
                <a:latin typeface="Playfair Display"/>
                <a:ea typeface="Playfair Display"/>
                <a:cs typeface="Playfair Display"/>
                <a:sym typeface="Playfair Display"/>
              </a:rPr>
              <a:t> </a:t>
            </a:r>
          </a:p>
          <a:p>
            <a:pPr marL="101600" indent="0">
              <a:buClr>
                <a:schemeClr val="lt1"/>
              </a:buClr>
              <a:buSzPts val="2000"/>
              <a:buFont typeface="Arial" panose="020B0604020202090204"/>
              <a:buNone/>
            </a:pPr>
            <a:endParaRPr lang="en-US" sz="2000" b="1" dirty="0">
              <a:solidFill>
                <a:schemeClr val="lt1"/>
              </a:solidFill>
              <a:latin typeface="Playfair Display"/>
              <a:ea typeface="Playfair Display"/>
              <a:cs typeface="Playfair Display"/>
              <a:sym typeface="Playfair Display"/>
            </a:endParaRPr>
          </a:p>
        </p:txBody>
      </p:sp>
      <p:pic>
        <p:nvPicPr>
          <p:cNvPr id="8" name="Graphic 7" descr="Bar chart outline">
            <a:extLst>
              <a:ext uri="{FF2B5EF4-FFF2-40B4-BE49-F238E27FC236}">
                <a16:creationId xmlns:a16="http://schemas.microsoft.com/office/drawing/2014/main" id="{89425668-58EE-A14E-9DD2-562434DCC8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5516" y="2114548"/>
            <a:ext cx="914400" cy="914400"/>
          </a:xfrm>
          <a:prstGeom prst="rect">
            <a:avLst/>
          </a:prstGeom>
        </p:spPr>
      </p:pic>
      <p:cxnSp>
        <p:nvCxnSpPr>
          <p:cNvPr id="15" name="Straight Connector 14">
            <a:extLst>
              <a:ext uri="{FF2B5EF4-FFF2-40B4-BE49-F238E27FC236}">
                <a16:creationId xmlns:a16="http://schemas.microsoft.com/office/drawing/2014/main" id="{7DC24431-3732-184B-80E1-531DDECA1724}"/>
              </a:ext>
            </a:extLst>
          </p:cNvPr>
          <p:cNvCxnSpPr>
            <a:cxnSpLocks/>
          </p:cNvCxnSpPr>
          <p:nvPr/>
        </p:nvCxnSpPr>
        <p:spPr>
          <a:xfrm>
            <a:off x="6235700" y="2609847"/>
            <a:ext cx="0" cy="101599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F7DAC2D-2C2A-E441-8FCE-EE27AD5E113B}"/>
              </a:ext>
            </a:extLst>
          </p:cNvPr>
          <p:cNvCxnSpPr>
            <a:cxnSpLocks/>
          </p:cNvCxnSpPr>
          <p:nvPr/>
        </p:nvCxnSpPr>
        <p:spPr>
          <a:xfrm>
            <a:off x="3060700" y="2609847"/>
            <a:ext cx="0" cy="101599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5" name="Picture 4" descr="A picture containing text, indoor, cabinet, kitchen&#10;&#10;Description automatically generated">
            <a:extLst>
              <a:ext uri="{FF2B5EF4-FFF2-40B4-BE49-F238E27FC236}">
                <a16:creationId xmlns:a16="http://schemas.microsoft.com/office/drawing/2014/main" id="{AC9BF8A5-3F48-4449-946B-CB6949ABE1A9}"/>
              </a:ext>
            </a:extLst>
          </p:cNvPr>
          <p:cNvPicPr>
            <a:picLocks noChangeAspect="1"/>
          </p:cNvPicPr>
          <p:nvPr/>
        </p:nvPicPr>
        <p:blipFill>
          <a:blip r:embed="rId3"/>
          <a:stretch>
            <a:fillRect/>
          </a:stretch>
        </p:blipFill>
        <p:spPr>
          <a:xfrm>
            <a:off x="4572000" y="1282141"/>
            <a:ext cx="4572000" cy="2579218"/>
          </a:xfrm>
          <a:prstGeom prst="rect">
            <a:avLst/>
          </a:prstGeom>
        </p:spPr>
      </p:pic>
      <p:pic>
        <p:nvPicPr>
          <p:cNvPr id="7" name="Picture 6" descr="A person typing on a computer&#10;&#10;Description automatically generated with medium confidence">
            <a:extLst>
              <a:ext uri="{FF2B5EF4-FFF2-40B4-BE49-F238E27FC236}">
                <a16:creationId xmlns:a16="http://schemas.microsoft.com/office/drawing/2014/main" id="{21527C48-75EE-2B47-BE84-F91694B2FF41}"/>
              </a:ext>
            </a:extLst>
          </p:cNvPr>
          <p:cNvPicPr>
            <a:picLocks noChangeAspect="1"/>
          </p:cNvPicPr>
          <p:nvPr/>
        </p:nvPicPr>
        <p:blipFill>
          <a:blip r:embed="rId4"/>
          <a:stretch>
            <a:fillRect/>
          </a:stretch>
        </p:blipFill>
        <p:spPr>
          <a:xfrm>
            <a:off x="0" y="1282142"/>
            <a:ext cx="4572000" cy="2579218"/>
          </a:xfrm>
          <a:prstGeom prst="rect">
            <a:avLst/>
          </a:prstGeom>
        </p:spPr>
      </p:pic>
      <p:sp>
        <p:nvSpPr>
          <p:cNvPr id="8" name="Rectangle 7">
            <a:extLst>
              <a:ext uri="{FF2B5EF4-FFF2-40B4-BE49-F238E27FC236}">
                <a16:creationId xmlns:a16="http://schemas.microsoft.com/office/drawing/2014/main" id="{6E6497BC-70C4-424B-91A9-CC1949F1D6E1}"/>
              </a:ext>
            </a:extLst>
          </p:cNvPr>
          <p:cNvSpPr/>
          <p:nvPr/>
        </p:nvSpPr>
        <p:spPr>
          <a:xfrm>
            <a:off x="-1" y="0"/>
            <a:ext cx="9144001" cy="5143500"/>
          </a:xfrm>
          <a:prstGeom prst="rect">
            <a:avLst/>
          </a:prstGeom>
          <a:solidFill>
            <a:srgbClr val="0A182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Google Shape;116;p18"/>
          <p:cNvSpPr txBox="1">
            <a:spLocks noGrp="1"/>
          </p:cNvSpPr>
          <p:nvPr>
            <p:ph type="body" idx="1"/>
          </p:nvPr>
        </p:nvSpPr>
        <p:spPr>
          <a:xfrm>
            <a:off x="5617475" y="2105900"/>
            <a:ext cx="2516875" cy="527625"/>
          </a:xfrm>
          <a:prstGeom prst="rect">
            <a:avLst/>
          </a:prstGeom>
        </p:spPr>
        <p:txBody>
          <a:bodyPr spcFirstLastPara="1" wrap="square" lIns="68575" tIns="34275" rIns="68575" bIns="34275" anchor="t" anchorCtr="0">
            <a:normAutofit/>
          </a:bodyPr>
          <a:lstStyle/>
          <a:p>
            <a:pPr marL="0" indent="0">
              <a:spcBef>
                <a:spcPts val="0"/>
              </a:spcBef>
              <a:buSzPts val="3300"/>
              <a:buNone/>
            </a:pPr>
            <a:r>
              <a:rPr lang="en-US" altLang="zh-CN" sz="2800" dirty="0">
                <a:solidFill>
                  <a:schemeClr val="bg1"/>
                </a:solidFill>
                <a:latin typeface="Playfair Display"/>
                <a:sym typeface="Playfair Display"/>
              </a:rPr>
              <a:t>Tradition</a:t>
            </a:r>
          </a:p>
        </p:txBody>
      </p:sp>
      <p:sp>
        <p:nvSpPr>
          <p:cNvPr id="115" name="Google Shape;115;p18"/>
          <p:cNvSpPr txBox="1">
            <a:spLocks noGrp="1"/>
          </p:cNvSpPr>
          <p:nvPr>
            <p:ph type="title"/>
          </p:nvPr>
        </p:nvSpPr>
        <p:spPr>
          <a:xfrm>
            <a:off x="1009650" y="2068950"/>
            <a:ext cx="2552700" cy="572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ltLang="zh-CN" sz="2800" dirty="0">
                <a:solidFill>
                  <a:schemeClr val="lt1"/>
                </a:solidFill>
                <a:latin typeface="Playfair Display"/>
                <a:ea typeface="Playfair Display"/>
                <a:cs typeface="Playfair Display"/>
                <a:sym typeface="Playfair Display"/>
              </a:rPr>
              <a:t>Big Data</a:t>
            </a:r>
            <a:endParaRPr lang="en-US" sz="2800" dirty="0">
              <a:solidFill>
                <a:schemeClr val="lt1"/>
              </a:solidFill>
              <a:latin typeface="Playfair Display"/>
              <a:ea typeface="Playfair Display"/>
              <a:cs typeface="Playfair Display"/>
              <a:sym typeface="Playfair Display"/>
            </a:endParaRPr>
          </a:p>
        </p:txBody>
      </p:sp>
      <p:sp>
        <p:nvSpPr>
          <p:cNvPr id="9" name="TextBox 8">
            <a:extLst>
              <a:ext uri="{FF2B5EF4-FFF2-40B4-BE49-F238E27FC236}">
                <a16:creationId xmlns:a16="http://schemas.microsoft.com/office/drawing/2014/main" id="{8B0AD0DE-9885-F246-836D-35762BDE8B84}"/>
              </a:ext>
            </a:extLst>
          </p:cNvPr>
          <p:cNvSpPr txBox="1"/>
          <p:nvPr/>
        </p:nvSpPr>
        <p:spPr>
          <a:xfrm>
            <a:off x="1009649" y="2641650"/>
            <a:ext cx="2203450" cy="461665"/>
          </a:xfrm>
          <a:prstGeom prst="rect">
            <a:avLst/>
          </a:prstGeom>
          <a:noFill/>
        </p:spPr>
        <p:txBody>
          <a:bodyPr wrap="square" rtlCol="0">
            <a:spAutoFit/>
          </a:bodyPr>
          <a:lstStyle/>
          <a:p>
            <a:r>
              <a:rPr lang="en-US" sz="1200" dirty="0">
                <a:solidFill>
                  <a:schemeClr val="bg1"/>
                </a:solidFill>
                <a:latin typeface="Playfair Display" pitchFamily="2" charset="77"/>
                <a:cs typeface="Times New Roman" panose="02020603050405020304" pitchFamily="18" charset="0"/>
              </a:rPr>
              <a:t>Easy to manipulate</a:t>
            </a:r>
          </a:p>
          <a:p>
            <a:r>
              <a:rPr lang="en-US" sz="1200" dirty="0">
                <a:solidFill>
                  <a:schemeClr val="bg1"/>
                </a:solidFill>
                <a:latin typeface="Playfair Display" pitchFamily="2" charset="77"/>
                <a:cs typeface="Times New Roman" panose="02020603050405020304" pitchFamily="18" charset="0"/>
              </a:rPr>
              <a:t>Enable for larger size</a:t>
            </a:r>
          </a:p>
        </p:txBody>
      </p:sp>
      <p:sp>
        <p:nvSpPr>
          <p:cNvPr id="18" name="TextBox 17">
            <a:extLst>
              <a:ext uri="{FF2B5EF4-FFF2-40B4-BE49-F238E27FC236}">
                <a16:creationId xmlns:a16="http://schemas.microsoft.com/office/drawing/2014/main" id="{A91D9D61-A5B3-D143-8F40-8014181223A7}"/>
              </a:ext>
            </a:extLst>
          </p:cNvPr>
          <p:cNvSpPr txBox="1"/>
          <p:nvPr/>
        </p:nvSpPr>
        <p:spPr>
          <a:xfrm>
            <a:off x="5617475" y="2641650"/>
            <a:ext cx="2203450" cy="461665"/>
          </a:xfrm>
          <a:prstGeom prst="rect">
            <a:avLst/>
          </a:prstGeom>
          <a:noFill/>
        </p:spPr>
        <p:txBody>
          <a:bodyPr wrap="square" rtlCol="0">
            <a:spAutoFit/>
          </a:bodyPr>
          <a:lstStyle/>
          <a:p>
            <a:r>
              <a:rPr lang="en-US" altLang="zh-CN" sz="1200" dirty="0">
                <a:solidFill>
                  <a:schemeClr val="bg1"/>
                </a:solidFill>
                <a:latin typeface="Playfair Display" pitchFamily="2" charset="77"/>
                <a:cs typeface="Times New Roman" panose="02020603050405020304" pitchFamily="18" charset="0"/>
              </a:rPr>
              <a:t>Excel, Spss: </a:t>
            </a:r>
            <a:r>
              <a:rPr lang="en-US" sz="1200" dirty="0">
                <a:solidFill>
                  <a:schemeClr val="bg1"/>
                </a:solidFill>
                <a:latin typeface="Playfair Display" pitchFamily="2" charset="77"/>
                <a:cs typeface="Times New Roman" panose="02020603050405020304" pitchFamily="18" charset="0"/>
              </a:rPr>
              <a:t>Unable to save</a:t>
            </a:r>
          </a:p>
          <a:p>
            <a:r>
              <a:rPr lang="en-US" sz="1200" dirty="0">
                <a:solidFill>
                  <a:schemeClr val="bg1"/>
                </a:solidFill>
                <a:latin typeface="Playfair Display" pitchFamily="2" charset="77"/>
                <a:cs typeface="Times New Roman" panose="02020603050405020304" pitchFamily="18" charset="0"/>
              </a:rPr>
              <a:t>Python: Hard to manipulate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build="p"/>
      <p:bldP spid="115" grpId="0"/>
      <p:bldP spid="9"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22;p19">
            <a:extLst>
              <a:ext uri="{FF2B5EF4-FFF2-40B4-BE49-F238E27FC236}">
                <a16:creationId xmlns:a16="http://schemas.microsoft.com/office/drawing/2014/main" id="{658F68E6-BDE4-EB42-A5B0-505747314191}"/>
              </a:ext>
            </a:extLst>
          </p:cNvPr>
          <p:cNvSpPr txBox="1">
            <a:spLocks noGrp="1"/>
          </p:cNvSpPr>
          <p:nvPr>
            <p:ph type="title"/>
          </p:nvPr>
        </p:nvSpPr>
        <p:spPr>
          <a:xfrm>
            <a:off x="140236" y="272015"/>
            <a:ext cx="3413524" cy="553698"/>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altLang="zh-CN" sz="2800" kern="1200" dirty="0">
                <a:solidFill>
                  <a:schemeClr val="bg1"/>
                </a:solidFill>
                <a:latin typeface="Playfair Display" pitchFamily="2" charset="77"/>
                <a:ea typeface="+mj-ea"/>
                <a:cs typeface="+mj-cs"/>
                <a:sym typeface="Playfair Display"/>
              </a:rPr>
              <a:t>Methods | Problems</a:t>
            </a:r>
            <a:endParaRPr lang="en-US" sz="2800" kern="1200" dirty="0">
              <a:solidFill>
                <a:schemeClr val="bg1"/>
              </a:solidFill>
              <a:latin typeface="Playfair Display" pitchFamily="2" charset="77"/>
              <a:ea typeface="+mj-ea"/>
              <a:cs typeface="+mj-cs"/>
              <a:sym typeface="Playfair Display"/>
            </a:endParaRPr>
          </a:p>
        </p:txBody>
      </p:sp>
      <p:sp>
        <p:nvSpPr>
          <p:cNvPr id="16" name="Google Shape;133;p20">
            <a:extLst>
              <a:ext uri="{FF2B5EF4-FFF2-40B4-BE49-F238E27FC236}">
                <a16:creationId xmlns:a16="http://schemas.microsoft.com/office/drawing/2014/main" id="{E51812A5-46B4-3148-A053-6686007FE166}"/>
              </a:ext>
            </a:extLst>
          </p:cNvPr>
          <p:cNvSpPr txBox="1">
            <a:spLocks noGrp="1"/>
          </p:cNvSpPr>
          <p:nvPr>
            <p:ph type="body" idx="1"/>
          </p:nvPr>
        </p:nvSpPr>
        <p:spPr>
          <a:xfrm>
            <a:off x="1788566" y="3677857"/>
            <a:ext cx="3547364" cy="679543"/>
          </a:xfrm>
          <a:prstGeom prst="rect">
            <a:avLst/>
          </a:prstGeom>
        </p:spPr>
        <p:txBody>
          <a:bodyPr spcFirstLastPara="1" vert="horz" lIns="91440" tIns="45720" rIns="91440" bIns="45720" rtlCol="0" anchorCtr="0">
            <a:normAutofit/>
          </a:bodyPr>
          <a:lstStyle/>
          <a:p>
            <a:pPr marL="228600" lvl="0" indent="0">
              <a:buClr>
                <a:schemeClr val="lt1"/>
              </a:buClr>
              <a:buSzPts val="2000"/>
              <a:buNone/>
            </a:pPr>
            <a:r>
              <a:rPr lang="en-US" sz="1400" b="1" kern="1200" dirty="0">
                <a:solidFill>
                  <a:schemeClr val="tx2"/>
                </a:solidFill>
                <a:latin typeface="Playfair Display" pitchFamily="2" charset="77"/>
                <a:ea typeface="+mn-ea"/>
                <a:cs typeface="+mn-cs"/>
                <a:sym typeface="Playfair Display"/>
              </a:rPr>
              <a:t>Word Clouds | Matplotlib</a:t>
            </a:r>
          </a:p>
          <a:p>
            <a:pPr marL="228600" lvl="0" indent="0">
              <a:buClr>
                <a:schemeClr val="lt1"/>
              </a:buClr>
              <a:buSzPts val="2000"/>
              <a:buNone/>
            </a:pPr>
            <a:r>
              <a:rPr lang="en-US" sz="1400" kern="1200" dirty="0">
                <a:solidFill>
                  <a:schemeClr val="tx2"/>
                </a:solidFill>
                <a:latin typeface="Playfair Display" pitchFamily="2" charset="77"/>
                <a:sym typeface="Playfair Display"/>
              </a:rPr>
              <a:t>– </a:t>
            </a:r>
            <a:r>
              <a:rPr lang="en-US" sz="1400" kern="1200" dirty="0">
                <a:solidFill>
                  <a:schemeClr val="tx2"/>
                </a:solidFill>
                <a:latin typeface="Playfair Display" pitchFamily="2" charset="77"/>
                <a:ea typeface="+mn-ea"/>
                <a:cs typeface="+mn-cs"/>
                <a:sym typeface="Playfair Display"/>
              </a:rPr>
              <a:t>Visualize Results</a:t>
            </a:r>
          </a:p>
        </p:txBody>
      </p:sp>
      <p:grpSp>
        <p:nvGrpSpPr>
          <p:cNvPr id="5" name="Group 4">
            <a:extLst>
              <a:ext uri="{FF2B5EF4-FFF2-40B4-BE49-F238E27FC236}">
                <a16:creationId xmlns:a16="http://schemas.microsoft.com/office/drawing/2014/main" id="{A5B08BE4-4F18-474D-8BF3-47225AF15FB1}"/>
              </a:ext>
            </a:extLst>
          </p:cNvPr>
          <p:cNvGrpSpPr/>
          <p:nvPr/>
        </p:nvGrpSpPr>
        <p:grpSpPr>
          <a:xfrm>
            <a:off x="229251" y="1307792"/>
            <a:ext cx="4431764" cy="679543"/>
            <a:chOff x="347065" y="945110"/>
            <a:chExt cx="4431764" cy="679543"/>
          </a:xfrm>
        </p:grpSpPr>
        <p:pic>
          <p:nvPicPr>
            <p:cNvPr id="10" name="Google Shape;124;p19">
              <a:extLst>
                <a:ext uri="{FF2B5EF4-FFF2-40B4-BE49-F238E27FC236}">
                  <a16:creationId xmlns:a16="http://schemas.microsoft.com/office/drawing/2014/main" id="{0DD91E9E-5933-D14B-8DB4-8EFBDE4A0E4A}"/>
                </a:ext>
              </a:extLst>
            </p:cNvPr>
            <p:cNvPicPr preferRelativeResize="0"/>
            <p:nvPr/>
          </p:nvPicPr>
          <p:blipFill>
            <a:blip r:embed="rId3"/>
            <a:stretch>
              <a:fillRect/>
            </a:stretch>
          </p:blipFill>
          <p:spPr>
            <a:xfrm>
              <a:off x="347065" y="1005443"/>
              <a:ext cx="1693859" cy="581159"/>
            </a:xfrm>
            <a:prstGeom prst="rect">
              <a:avLst/>
            </a:prstGeom>
            <a:noFill/>
          </p:spPr>
        </p:pic>
        <p:sp>
          <p:nvSpPr>
            <p:cNvPr id="8" name="Google Shape;133;p20">
              <a:extLst>
                <a:ext uri="{FF2B5EF4-FFF2-40B4-BE49-F238E27FC236}">
                  <a16:creationId xmlns:a16="http://schemas.microsoft.com/office/drawing/2014/main" id="{E140D79B-0454-154F-9E8B-235453E52849}"/>
                </a:ext>
              </a:extLst>
            </p:cNvPr>
            <p:cNvSpPr txBox="1">
              <a:spLocks/>
            </p:cNvSpPr>
            <p:nvPr/>
          </p:nvSpPr>
          <p:spPr>
            <a:xfrm>
              <a:off x="1906379" y="945110"/>
              <a:ext cx="2872450" cy="679543"/>
            </a:xfrm>
            <a:prstGeom prst="rect">
              <a:avLst/>
            </a:prstGeom>
            <a:noFill/>
            <a:ln>
              <a:noFill/>
            </a:ln>
          </p:spPr>
          <p:txBody>
            <a:bodyPr spcFirstLastPara="1" vert="horz" wrap="square" lIns="91440" tIns="45720" rIns="91440" bIns="45720" rtlCol="0" anchor="t" anchorCtr="0">
              <a:normAutofit fontScale="92500"/>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a:pPr marL="228600" indent="0">
                <a:buClr>
                  <a:schemeClr val="lt1"/>
                </a:buClr>
                <a:buSzPts val="2000"/>
                <a:buFont typeface="Arial" panose="020B0604020202090204"/>
                <a:buNone/>
              </a:pPr>
              <a:r>
                <a:rPr lang="en-US" sz="1500" b="1" kern="1200" dirty="0">
                  <a:solidFill>
                    <a:schemeClr val="tx2"/>
                  </a:solidFill>
                  <a:latin typeface="Playfair Display" pitchFamily="2" charset="77"/>
                  <a:ea typeface="+mn-ea"/>
                  <a:cs typeface="+mn-cs"/>
                  <a:sym typeface="Playfair Display"/>
                </a:rPr>
                <a:t>Wordcount </a:t>
              </a:r>
            </a:p>
            <a:p>
              <a:pPr marL="228600" indent="0">
                <a:buClr>
                  <a:schemeClr val="lt1"/>
                </a:buClr>
                <a:buSzPts val="2000"/>
                <a:buFont typeface="Arial" panose="020B0604020202090204"/>
                <a:buNone/>
              </a:pPr>
              <a:r>
                <a:rPr lang="en-US" sz="1500" kern="1200" dirty="0">
                  <a:solidFill>
                    <a:schemeClr val="tx2"/>
                  </a:solidFill>
                  <a:latin typeface="Playfair Display" pitchFamily="2" charset="77"/>
                  <a:ea typeface="+mn-ea"/>
                  <a:cs typeface="+mn-cs"/>
                  <a:sym typeface="Playfair Display"/>
                </a:rPr>
                <a:t>– Summarize , pick attributes</a:t>
              </a:r>
            </a:p>
          </p:txBody>
        </p:sp>
      </p:grpSp>
      <p:grpSp>
        <p:nvGrpSpPr>
          <p:cNvPr id="6" name="Group 5">
            <a:extLst>
              <a:ext uri="{FF2B5EF4-FFF2-40B4-BE49-F238E27FC236}">
                <a16:creationId xmlns:a16="http://schemas.microsoft.com/office/drawing/2014/main" id="{B24F9109-640B-A84C-8670-0E0D1FBFEC64}"/>
              </a:ext>
            </a:extLst>
          </p:cNvPr>
          <p:cNvGrpSpPr/>
          <p:nvPr/>
        </p:nvGrpSpPr>
        <p:grpSpPr>
          <a:xfrm>
            <a:off x="229251" y="2482601"/>
            <a:ext cx="4748818" cy="679543"/>
            <a:chOff x="347064" y="1726099"/>
            <a:chExt cx="4748818" cy="679543"/>
          </a:xfrm>
        </p:grpSpPr>
        <p:pic>
          <p:nvPicPr>
            <p:cNvPr id="12" name="Google Shape;127;p19">
              <a:extLst>
                <a:ext uri="{FF2B5EF4-FFF2-40B4-BE49-F238E27FC236}">
                  <a16:creationId xmlns:a16="http://schemas.microsoft.com/office/drawing/2014/main" id="{9C71CAC3-89A5-4D4E-A255-5C1925725F34}"/>
                </a:ext>
              </a:extLst>
            </p:cNvPr>
            <p:cNvPicPr preferRelativeResize="0"/>
            <p:nvPr/>
          </p:nvPicPr>
          <p:blipFill rotWithShape="1">
            <a:blip r:embed="rId4"/>
            <a:srcRect l="6561" r="25719"/>
            <a:stretch>
              <a:fillRect/>
            </a:stretch>
          </p:blipFill>
          <p:spPr>
            <a:xfrm>
              <a:off x="347064" y="1780628"/>
              <a:ext cx="795935" cy="580372"/>
            </a:xfrm>
            <a:prstGeom prst="rect">
              <a:avLst/>
            </a:prstGeom>
            <a:noFill/>
          </p:spPr>
        </p:pic>
        <p:pic>
          <p:nvPicPr>
            <p:cNvPr id="13" name="Google Shape;125;p19">
              <a:extLst>
                <a:ext uri="{FF2B5EF4-FFF2-40B4-BE49-F238E27FC236}">
                  <a16:creationId xmlns:a16="http://schemas.microsoft.com/office/drawing/2014/main" id="{217B8974-69C5-384C-906D-564577E55F1D}"/>
                </a:ext>
              </a:extLst>
            </p:cNvPr>
            <p:cNvPicPr preferRelativeResize="0"/>
            <p:nvPr/>
          </p:nvPicPr>
          <p:blipFill rotWithShape="1">
            <a:blip r:embed="rId5"/>
            <a:srcRect l="14126" r="14125"/>
            <a:stretch/>
          </p:blipFill>
          <p:spPr>
            <a:xfrm>
              <a:off x="1247941" y="1780628"/>
              <a:ext cx="795935" cy="580371"/>
            </a:xfrm>
            <a:prstGeom prst="rect">
              <a:avLst/>
            </a:prstGeom>
            <a:noFill/>
          </p:spPr>
        </p:pic>
        <p:sp>
          <p:nvSpPr>
            <p:cNvPr id="9" name="Google Shape;133;p20">
              <a:extLst>
                <a:ext uri="{FF2B5EF4-FFF2-40B4-BE49-F238E27FC236}">
                  <a16:creationId xmlns:a16="http://schemas.microsoft.com/office/drawing/2014/main" id="{22789B66-42DD-0D45-8A4A-0937041102A6}"/>
                </a:ext>
              </a:extLst>
            </p:cNvPr>
            <p:cNvSpPr txBox="1">
              <a:spLocks/>
            </p:cNvSpPr>
            <p:nvPr/>
          </p:nvSpPr>
          <p:spPr>
            <a:xfrm>
              <a:off x="1906379" y="1726099"/>
              <a:ext cx="3189503" cy="679543"/>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panose="020B0604020202090204"/>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panose="020B0604020202090204"/>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panose="020B0604020202090204"/>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panose="020B0604020202090204"/>
                <a:buChar char="•"/>
                <a:defRPr sz="1400" b="0" i="0" u="none" strike="noStrike" cap="none">
                  <a:solidFill>
                    <a:schemeClr val="dk1"/>
                  </a:solidFill>
                  <a:latin typeface="Calibri"/>
                  <a:ea typeface="Calibri"/>
                  <a:cs typeface="Calibri"/>
                  <a:sym typeface="Calibri"/>
                </a:defRPr>
              </a:lvl9pPr>
            </a:lstStyle>
            <a:p>
              <a:pPr marL="228600" indent="0">
                <a:buClr>
                  <a:schemeClr val="lt1"/>
                </a:buClr>
                <a:buSzPts val="2000"/>
                <a:buFont typeface="Arial" panose="020B0604020202090204"/>
                <a:buNone/>
              </a:pPr>
              <a:r>
                <a:rPr lang="en-US" sz="1400" b="1" kern="1200" dirty="0">
                  <a:solidFill>
                    <a:schemeClr val="tx2"/>
                  </a:solidFill>
                  <a:latin typeface="Playfair Display" pitchFamily="2" charset="77"/>
                  <a:ea typeface="+mn-ea"/>
                  <a:cs typeface="+mn-cs"/>
                  <a:sym typeface="Playfair Display"/>
                </a:rPr>
                <a:t>Join Tables </a:t>
              </a:r>
            </a:p>
            <a:p>
              <a:pPr marL="228600" indent="0">
                <a:buClr>
                  <a:schemeClr val="lt1"/>
                </a:buClr>
                <a:buSzPts val="2000"/>
                <a:buFont typeface="Arial" panose="020B0604020202090204"/>
                <a:buNone/>
              </a:pPr>
              <a:r>
                <a:rPr lang="en-US" sz="1400" kern="1200" dirty="0">
                  <a:solidFill>
                    <a:schemeClr val="tx2"/>
                  </a:solidFill>
                  <a:latin typeface="Playfair Display" pitchFamily="2" charset="77"/>
                  <a:sym typeface="Playfair Display"/>
                </a:rPr>
                <a:t>–</a:t>
              </a:r>
              <a:r>
                <a:rPr lang="en-US" sz="1400" kern="1200" dirty="0">
                  <a:solidFill>
                    <a:schemeClr val="tx2"/>
                  </a:solidFill>
                  <a:latin typeface="Playfair Display" pitchFamily="2" charset="77"/>
                  <a:ea typeface="+mn-ea"/>
                  <a:cs typeface="+mn-cs"/>
                  <a:sym typeface="Playfair Display"/>
                </a:rPr>
                <a:t> Relations between attributes</a:t>
              </a:r>
            </a:p>
          </p:txBody>
        </p:sp>
      </p:grpSp>
      <p:pic>
        <p:nvPicPr>
          <p:cNvPr id="4" name="Picture 3" descr="A close-up of a hand&#10;&#10;Description automatically generated with medium confidence">
            <a:extLst>
              <a:ext uri="{FF2B5EF4-FFF2-40B4-BE49-F238E27FC236}">
                <a16:creationId xmlns:a16="http://schemas.microsoft.com/office/drawing/2014/main" id="{2F0D09BE-5DCE-584C-B0B2-E29F2CF852E1}"/>
              </a:ext>
            </a:extLst>
          </p:cNvPr>
          <p:cNvPicPr>
            <a:picLocks noChangeAspect="1"/>
          </p:cNvPicPr>
          <p:nvPr/>
        </p:nvPicPr>
        <p:blipFill>
          <a:blip r:embed="rId6"/>
          <a:stretch>
            <a:fillRect/>
          </a:stretch>
        </p:blipFill>
        <p:spPr>
          <a:xfrm>
            <a:off x="229251" y="3701646"/>
            <a:ext cx="795935" cy="581159"/>
          </a:xfrm>
          <a:prstGeom prst="rect">
            <a:avLst/>
          </a:prstGeom>
        </p:spPr>
      </p:pic>
      <p:sp>
        <p:nvSpPr>
          <p:cNvPr id="7" name="TextBox 6">
            <a:extLst>
              <a:ext uri="{FF2B5EF4-FFF2-40B4-BE49-F238E27FC236}">
                <a16:creationId xmlns:a16="http://schemas.microsoft.com/office/drawing/2014/main" id="{FF190EE7-45E0-754F-9BCF-7E1EEC26F37E}"/>
              </a:ext>
            </a:extLst>
          </p:cNvPr>
          <p:cNvSpPr txBox="1"/>
          <p:nvPr/>
        </p:nvSpPr>
        <p:spPr>
          <a:xfrm>
            <a:off x="5319453" y="1368125"/>
            <a:ext cx="3795013" cy="658001"/>
          </a:xfrm>
          <a:prstGeom prst="rect">
            <a:avLst/>
          </a:prstGeom>
          <a:noFill/>
        </p:spPr>
        <p:txBody>
          <a:bodyPr wrap="square" rtlCol="0">
            <a:spAutoFit/>
          </a:bodyPr>
          <a:lstStyle/>
          <a:p>
            <a:pPr>
              <a:lnSpc>
                <a:spcPct val="150000"/>
              </a:lnSpc>
            </a:pPr>
            <a:r>
              <a:rPr lang="en-US" b="1" dirty="0">
                <a:solidFill>
                  <a:srgbClr val="DB7703"/>
                </a:solidFill>
                <a:latin typeface="Playfair Display" pitchFamily="2" charset="77"/>
              </a:rPr>
              <a:t>#1 When ?</a:t>
            </a:r>
          </a:p>
          <a:p>
            <a:pPr>
              <a:lnSpc>
                <a:spcPct val="150000"/>
              </a:lnSpc>
            </a:pPr>
            <a:r>
              <a:rPr lang="en-US" sz="1200" dirty="0">
                <a:solidFill>
                  <a:schemeClr val="tx2"/>
                </a:solidFill>
                <a:latin typeface="Playfair Display" pitchFamily="2" charset="77"/>
              </a:rPr>
              <a:t>-Crime rate changes with years and months</a:t>
            </a:r>
          </a:p>
        </p:txBody>
      </p:sp>
      <p:sp>
        <p:nvSpPr>
          <p:cNvPr id="22" name="TextBox 21">
            <a:extLst>
              <a:ext uri="{FF2B5EF4-FFF2-40B4-BE49-F238E27FC236}">
                <a16:creationId xmlns:a16="http://schemas.microsoft.com/office/drawing/2014/main" id="{FDEC80A0-DD57-BB4C-880A-481A7B15D2CE}"/>
              </a:ext>
            </a:extLst>
          </p:cNvPr>
          <p:cNvSpPr txBox="1"/>
          <p:nvPr/>
        </p:nvSpPr>
        <p:spPr>
          <a:xfrm>
            <a:off x="5319453" y="3940367"/>
            <a:ext cx="3475572" cy="523220"/>
          </a:xfrm>
          <a:prstGeom prst="rect">
            <a:avLst/>
          </a:prstGeom>
          <a:noFill/>
        </p:spPr>
        <p:txBody>
          <a:bodyPr wrap="square" rtlCol="0">
            <a:spAutoFit/>
          </a:bodyPr>
          <a:lstStyle/>
          <a:p>
            <a:r>
              <a:rPr lang="en-US" b="1" dirty="0">
                <a:solidFill>
                  <a:schemeClr val="accent2"/>
                </a:solidFill>
                <a:latin typeface="Playfair Display" pitchFamily="2" charset="77"/>
              </a:rPr>
              <a:t>#4 How ? </a:t>
            </a:r>
          </a:p>
          <a:p>
            <a:r>
              <a:rPr lang="en-US" dirty="0">
                <a:solidFill>
                  <a:schemeClr val="tx2"/>
                </a:solidFill>
                <a:latin typeface="Playfair Display" pitchFamily="2" charset="77"/>
              </a:rPr>
              <a:t>- Resolution of crime cases</a:t>
            </a:r>
          </a:p>
        </p:txBody>
      </p:sp>
      <p:sp>
        <p:nvSpPr>
          <p:cNvPr id="23" name="TextBox 22">
            <a:extLst>
              <a:ext uri="{FF2B5EF4-FFF2-40B4-BE49-F238E27FC236}">
                <a16:creationId xmlns:a16="http://schemas.microsoft.com/office/drawing/2014/main" id="{F73DEF96-26C6-224C-809B-331F22D91879}"/>
              </a:ext>
            </a:extLst>
          </p:cNvPr>
          <p:cNvSpPr txBox="1"/>
          <p:nvPr/>
        </p:nvSpPr>
        <p:spPr>
          <a:xfrm>
            <a:off x="5319453" y="3062185"/>
            <a:ext cx="3475572" cy="698396"/>
          </a:xfrm>
          <a:prstGeom prst="rect">
            <a:avLst/>
          </a:prstGeom>
          <a:noFill/>
        </p:spPr>
        <p:txBody>
          <a:bodyPr wrap="square" rtlCol="0">
            <a:spAutoFit/>
          </a:bodyPr>
          <a:lstStyle/>
          <a:p>
            <a:pPr>
              <a:lnSpc>
                <a:spcPct val="150000"/>
              </a:lnSpc>
            </a:pPr>
            <a:r>
              <a:rPr lang="en-US" b="1" dirty="0">
                <a:solidFill>
                  <a:schemeClr val="accent2"/>
                </a:solidFill>
                <a:latin typeface="Playfair Display" pitchFamily="2" charset="77"/>
              </a:rPr>
              <a:t>#3 Where ?</a:t>
            </a:r>
          </a:p>
          <a:p>
            <a:pPr>
              <a:lnSpc>
                <a:spcPct val="150000"/>
              </a:lnSpc>
            </a:pPr>
            <a:r>
              <a:rPr lang="en-US" dirty="0">
                <a:solidFill>
                  <a:schemeClr val="tx2"/>
                </a:solidFill>
                <a:latin typeface="Playfair Display" pitchFamily="2" charset="77"/>
              </a:rPr>
              <a:t>- Locations where crimes occur most</a:t>
            </a:r>
          </a:p>
        </p:txBody>
      </p:sp>
      <p:sp>
        <p:nvSpPr>
          <p:cNvPr id="24" name="TextBox 23">
            <a:extLst>
              <a:ext uri="{FF2B5EF4-FFF2-40B4-BE49-F238E27FC236}">
                <a16:creationId xmlns:a16="http://schemas.microsoft.com/office/drawing/2014/main" id="{1A4C6BFB-2273-5C44-8A1C-D0B68CF86696}"/>
              </a:ext>
            </a:extLst>
          </p:cNvPr>
          <p:cNvSpPr txBox="1"/>
          <p:nvPr/>
        </p:nvSpPr>
        <p:spPr>
          <a:xfrm>
            <a:off x="5319453" y="2187423"/>
            <a:ext cx="3475572" cy="698396"/>
          </a:xfrm>
          <a:prstGeom prst="rect">
            <a:avLst/>
          </a:prstGeom>
          <a:noFill/>
        </p:spPr>
        <p:txBody>
          <a:bodyPr wrap="square" rtlCol="0">
            <a:spAutoFit/>
          </a:bodyPr>
          <a:lstStyle/>
          <a:p>
            <a:pPr>
              <a:lnSpc>
                <a:spcPct val="150000"/>
              </a:lnSpc>
            </a:pPr>
            <a:r>
              <a:rPr lang="en-US" b="1" dirty="0">
                <a:solidFill>
                  <a:schemeClr val="accent2"/>
                </a:solidFill>
                <a:latin typeface="Playfair Display" pitchFamily="2" charset="77"/>
              </a:rPr>
              <a:t>#2 What ?</a:t>
            </a:r>
          </a:p>
          <a:p>
            <a:pPr>
              <a:lnSpc>
                <a:spcPct val="150000"/>
              </a:lnSpc>
            </a:pPr>
            <a:r>
              <a:rPr lang="en-US" dirty="0">
                <a:solidFill>
                  <a:schemeClr val="tx2"/>
                </a:solidFill>
                <a:latin typeface="Playfair Display" pitchFamily="2" charset="77"/>
              </a:rPr>
              <a:t>- Crime rate of different crime types</a:t>
            </a:r>
          </a:p>
        </p:txBody>
      </p:sp>
      <p:cxnSp>
        <p:nvCxnSpPr>
          <p:cNvPr id="27" name="Straight Connector 26">
            <a:extLst>
              <a:ext uri="{FF2B5EF4-FFF2-40B4-BE49-F238E27FC236}">
                <a16:creationId xmlns:a16="http://schemas.microsoft.com/office/drawing/2014/main" id="{8945900E-4364-D64D-A3C8-88229CC609DC}"/>
              </a:ext>
            </a:extLst>
          </p:cNvPr>
          <p:cNvCxnSpPr/>
          <p:nvPr/>
        </p:nvCxnSpPr>
        <p:spPr>
          <a:xfrm>
            <a:off x="4899991" y="1697125"/>
            <a:ext cx="0" cy="2528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Picture 16" descr="Chart, radar chart&#10;&#10;Description automatically generated">
            <a:extLst>
              <a:ext uri="{FF2B5EF4-FFF2-40B4-BE49-F238E27FC236}">
                <a16:creationId xmlns:a16="http://schemas.microsoft.com/office/drawing/2014/main" id="{3051D2A5-3743-7648-8532-AE4931BEB579}"/>
              </a:ext>
            </a:extLst>
          </p:cNvPr>
          <p:cNvPicPr>
            <a:picLocks noChangeAspect="1"/>
          </p:cNvPicPr>
          <p:nvPr/>
        </p:nvPicPr>
        <p:blipFill>
          <a:blip r:embed="rId7"/>
          <a:stretch>
            <a:fillRect/>
          </a:stretch>
        </p:blipFill>
        <p:spPr>
          <a:xfrm>
            <a:off x="1127175" y="3701646"/>
            <a:ext cx="795935" cy="581160"/>
          </a:xfrm>
          <a:prstGeom prst="rect">
            <a:avLst/>
          </a:prstGeom>
        </p:spPr>
      </p:pic>
    </p:spTree>
    <p:extLst>
      <p:ext uri="{BB962C8B-B14F-4D97-AF65-F5344CB8AC3E}">
        <p14:creationId xmlns:p14="http://schemas.microsoft.com/office/powerpoint/2010/main" val="235792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7" grpId="0"/>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139" name="Google Shape;139;p21"/>
          <p:cNvPicPr preferRelativeResize="0"/>
          <p:nvPr/>
        </p:nvPicPr>
        <p:blipFill>
          <a:blip r:embed="rId3"/>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3" name="Google Shape;153;p23"/>
          <p:cNvSpPr txBox="1">
            <a:spLocks noGrp="1"/>
          </p:cNvSpPr>
          <p:nvPr>
            <p:ph type="title"/>
          </p:nvPr>
        </p:nvSpPr>
        <p:spPr>
          <a:xfrm>
            <a:off x="450550" y="482621"/>
            <a:ext cx="8520600" cy="572700"/>
          </a:xfrm>
          <a:prstGeom prst="rect">
            <a:avLst/>
          </a:prstGeom>
        </p:spPr>
        <p:txBody>
          <a:bodyPr spcFirstLastPara="1" wrap="square" lIns="68575" tIns="34275" rIns="68575" bIns="34275" anchor="ctr" anchorCtr="0">
            <a:normAutofit/>
          </a:bodyPr>
          <a:lstStyle/>
          <a:p>
            <a:pPr lvl="0"/>
            <a:r>
              <a:rPr lang="en-US" sz="2800" dirty="0">
                <a:solidFill>
                  <a:schemeClr val="lt1"/>
                </a:solidFill>
                <a:latin typeface="Playfair Display"/>
                <a:ea typeface="Playfair Display"/>
                <a:cs typeface="Playfair Display"/>
                <a:sym typeface="Playfair Display"/>
              </a:rPr>
              <a:t>#1 When</a:t>
            </a:r>
            <a:r>
              <a:rPr lang="en-US" sz="2800" dirty="0">
                <a:solidFill>
                  <a:schemeClr val="tx2"/>
                </a:solidFill>
                <a:latin typeface="Playfair Display" pitchFamily="2" charset="77"/>
              </a:rPr>
              <a:t> </a:t>
            </a:r>
            <a:r>
              <a:rPr lang="en-US" sz="1200" dirty="0">
                <a:solidFill>
                  <a:schemeClr val="tx2"/>
                </a:solidFill>
                <a:latin typeface="Playfair Display" pitchFamily="2" charset="77"/>
              </a:rPr>
              <a:t>-Crime rate changes with years and months</a:t>
            </a:r>
            <a:endParaRPr sz="1200" dirty="0">
              <a:solidFill>
                <a:schemeClr val="lt1"/>
              </a:solidFill>
              <a:latin typeface="Playfair Display"/>
              <a:ea typeface="Playfair Display"/>
              <a:cs typeface="Playfair Display"/>
              <a:sym typeface="Playfair Display"/>
            </a:endParaRPr>
          </a:p>
        </p:txBody>
      </p:sp>
      <p:cxnSp>
        <p:nvCxnSpPr>
          <p:cNvPr id="154" name="Google Shape;154;p23"/>
          <p:cNvCxnSpPr/>
          <p:nvPr/>
        </p:nvCxnSpPr>
        <p:spPr>
          <a:xfrm>
            <a:off x="641050" y="1220642"/>
            <a:ext cx="495900" cy="0"/>
          </a:xfrm>
          <a:prstGeom prst="straightConnector1">
            <a:avLst/>
          </a:prstGeom>
          <a:noFill/>
          <a:ln w="9525" cap="flat" cmpd="sng">
            <a:solidFill>
              <a:schemeClr val="lt2"/>
            </a:solidFill>
            <a:prstDash val="solid"/>
            <a:round/>
            <a:headEnd type="none" w="med" len="med"/>
            <a:tailEnd type="none" w="med" len="med"/>
          </a:ln>
        </p:spPr>
      </p:cxnSp>
      <p:sp>
        <p:nvSpPr>
          <p:cNvPr id="2" name="TextBox 1">
            <a:extLst>
              <a:ext uri="{FF2B5EF4-FFF2-40B4-BE49-F238E27FC236}">
                <a16:creationId xmlns:a16="http://schemas.microsoft.com/office/drawing/2014/main" id="{3D00571A-85A2-9040-98B1-807B16ADA10F}"/>
              </a:ext>
            </a:extLst>
          </p:cNvPr>
          <p:cNvSpPr txBox="1"/>
          <p:nvPr/>
        </p:nvSpPr>
        <p:spPr>
          <a:xfrm>
            <a:off x="5587695" y="2437226"/>
            <a:ext cx="3105755" cy="611834"/>
          </a:xfrm>
          <a:prstGeom prst="rect">
            <a:avLst/>
          </a:prstGeom>
          <a:noFill/>
          <a:ln>
            <a:solidFill>
              <a:schemeClr val="bg1"/>
            </a:solidFill>
          </a:ln>
        </p:spPr>
        <p:txBody>
          <a:bodyPr wrap="square" rtlCol="0">
            <a:spAutoFit/>
          </a:bodyPr>
          <a:lstStyle/>
          <a:p>
            <a:pPr>
              <a:lnSpc>
                <a:spcPct val="150000"/>
              </a:lnSpc>
            </a:pPr>
            <a:r>
              <a:rPr lang="en-US" sz="1200" dirty="0">
                <a:solidFill>
                  <a:schemeClr val="tx2"/>
                </a:solidFill>
                <a:latin typeface="Playfair Display" pitchFamily="2" charset="77"/>
              </a:rPr>
              <a:t>*  Years – Crime Rate getting Lower</a:t>
            </a:r>
          </a:p>
          <a:p>
            <a:pPr>
              <a:lnSpc>
                <a:spcPct val="150000"/>
              </a:lnSpc>
            </a:pPr>
            <a:r>
              <a:rPr lang="en-US" sz="1200" dirty="0">
                <a:solidFill>
                  <a:schemeClr val="tx2"/>
                </a:solidFill>
                <a:latin typeface="Playfair Display" pitchFamily="2" charset="77"/>
              </a:rPr>
              <a:t>*  Months – 10 ~ 2 Lowest | 6 – 8 Highest</a:t>
            </a:r>
          </a:p>
        </p:txBody>
      </p:sp>
      <p:graphicFrame>
        <p:nvGraphicFramePr>
          <p:cNvPr id="5" name="Chart 4">
            <a:extLst>
              <a:ext uri="{FF2B5EF4-FFF2-40B4-BE49-F238E27FC236}">
                <a16:creationId xmlns:a16="http://schemas.microsoft.com/office/drawing/2014/main" id="{DAC73544-3BE2-1045-A40D-239F9F77D09E}"/>
              </a:ext>
            </a:extLst>
          </p:cNvPr>
          <p:cNvGraphicFramePr/>
          <p:nvPr>
            <p:extLst>
              <p:ext uri="{D42A27DB-BD31-4B8C-83A1-F6EECF244321}">
                <p14:modId xmlns:p14="http://schemas.microsoft.com/office/powerpoint/2010/main" val="3079576978"/>
              </p:ext>
            </p:extLst>
          </p:nvPr>
        </p:nvGraphicFramePr>
        <p:xfrm>
          <a:off x="450550" y="1375674"/>
          <a:ext cx="4568017" cy="3176651"/>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CBE09A1E-42A8-0A4B-A944-3F6A9820021B}"/>
              </a:ext>
            </a:extLst>
          </p:cNvPr>
          <p:cNvSpPr/>
          <p:nvPr/>
        </p:nvSpPr>
        <p:spPr>
          <a:xfrm>
            <a:off x="2530549" y="1828801"/>
            <a:ext cx="978195" cy="12202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3" name="Google Shape;153;p23"/>
          <p:cNvSpPr txBox="1">
            <a:spLocks noGrp="1"/>
          </p:cNvSpPr>
          <p:nvPr>
            <p:ph type="title"/>
          </p:nvPr>
        </p:nvSpPr>
        <p:spPr>
          <a:xfrm>
            <a:off x="450550" y="482621"/>
            <a:ext cx="8520600" cy="572700"/>
          </a:xfrm>
          <a:prstGeom prst="rect">
            <a:avLst/>
          </a:prstGeom>
        </p:spPr>
        <p:txBody>
          <a:bodyPr spcFirstLastPara="1" wrap="square" lIns="68575" tIns="34275" rIns="68575" bIns="34275" anchor="ctr" anchorCtr="0">
            <a:normAutofit fontScale="90000"/>
          </a:bodyPr>
          <a:lstStyle/>
          <a:p>
            <a:pPr lvl="0"/>
            <a:r>
              <a:rPr lang="en-US" sz="3100" kern="1200" dirty="0">
                <a:solidFill>
                  <a:schemeClr val="bg1"/>
                </a:solidFill>
                <a:latin typeface="Playfair Display" pitchFamily="2" charset="77"/>
                <a:ea typeface="Playfair Display"/>
                <a:cs typeface="Playbill" panose="020F0502020204030204" pitchFamily="34" charset="0"/>
                <a:sym typeface="Playfair Display"/>
              </a:rPr>
              <a:t>#2 What</a:t>
            </a:r>
            <a:r>
              <a:rPr lang="en-US" sz="4800" kern="1200" dirty="0">
                <a:solidFill>
                  <a:schemeClr val="bg1"/>
                </a:solidFill>
                <a:latin typeface="Playfair Display" pitchFamily="2" charset="77"/>
                <a:ea typeface="Playfair Display"/>
                <a:cs typeface="Playbill" panose="020F0502020204030204" pitchFamily="34" charset="0"/>
                <a:sym typeface="Playfair Display"/>
              </a:rPr>
              <a:t> </a:t>
            </a:r>
            <a:r>
              <a:rPr lang="en-US" sz="1300" dirty="0">
                <a:solidFill>
                  <a:schemeClr val="tx2"/>
                </a:solidFill>
                <a:latin typeface="Playfair Display" pitchFamily="2" charset="77"/>
              </a:rPr>
              <a:t>-Crime rate of different crime types</a:t>
            </a:r>
            <a:endParaRPr sz="1300" dirty="0">
              <a:solidFill>
                <a:schemeClr val="lt1"/>
              </a:solidFill>
              <a:latin typeface="Playfair Display"/>
              <a:ea typeface="Playfair Display"/>
              <a:cs typeface="Playfair Display"/>
              <a:sym typeface="Playfair Display"/>
            </a:endParaRPr>
          </a:p>
        </p:txBody>
      </p:sp>
      <p:cxnSp>
        <p:nvCxnSpPr>
          <p:cNvPr id="154" name="Google Shape;154;p23"/>
          <p:cNvCxnSpPr/>
          <p:nvPr/>
        </p:nvCxnSpPr>
        <p:spPr>
          <a:xfrm>
            <a:off x="602950" y="1233342"/>
            <a:ext cx="495900" cy="0"/>
          </a:xfrm>
          <a:prstGeom prst="straightConnector1">
            <a:avLst/>
          </a:prstGeom>
          <a:noFill/>
          <a:ln w="9525" cap="flat" cmpd="sng">
            <a:solidFill>
              <a:schemeClr val="lt2"/>
            </a:solidFill>
            <a:prstDash val="solid"/>
            <a:round/>
            <a:headEnd type="none" w="med" len="med"/>
            <a:tailEnd type="none" w="med" len="med"/>
          </a:ln>
        </p:spPr>
      </p:cxnSp>
      <p:pic>
        <p:nvPicPr>
          <p:cNvPr id="7" name="Picture 6">
            <a:extLst>
              <a:ext uri="{FF2B5EF4-FFF2-40B4-BE49-F238E27FC236}">
                <a16:creationId xmlns:a16="http://schemas.microsoft.com/office/drawing/2014/main" id="{911D354E-3FA2-0E4F-98C0-720DC4FCF2AA}"/>
              </a:ext>
            </a:extLst>
          </p:cNvPr>
          <p:cNvPicPr>
            <a:picLocks noChangeAspect="1"/>
          </p:cNvPicPr>
          <p:nvPr/>
        </p:nvPicPr>
        <p:blipFill rotWithShape="1">
          <a:blip r:embed="rId3"/>
          <a:srcRect t="5948" r="2484"/>
          <a:stretch/>
        </p:blipFill>
        <p:spPr>
          <a:xfrm>
            <a:off x="4935206" y="1588490"/>
            <a:ext cx="3604214" cy="2217022"/>
          </a:xfrm>
          <a:prstGeom prst="rect">
            <a:avLst/>
          </a:prstGeom>
        </p:spPr>
      </p:pic>
      <p:pic>
        <p:nvPicPr>
          <p:cNvPr id="16" name="Picture 15">
            <a:extLst>
              <a:ext uri="{FF2B5EF4-FFF2-40B4-BE49-F238E27FC236}">
                <a16:creationId xmlns:a16="http://schemas.microsoft.com/office/drawing/2014/main" id="{D7791132-E7FA-204C-970D-1025CEC01922}"/>
              </a:ext>
            </a:extLst>
          </p:cNvPr>
          <p:cNvPicPr>
            <a:picLocks noChangeAspect="1"/>
          </p:cNvPicPr>
          <p:nvPr/>
        </p:nvPicPr>
        <p:blipFill>
          <a:blip r:embed="rId4"/>
          <a:stretch>
            <a:fillRect/>
          </a:stretch>
        </p:blipFill>
        <p:spPr>
          <a:xfrm>
            <a:off x="446926" y="1443934"/>
            <a:ext cx="3991250" cy="2506134"/>
          </a:xfrm>
          <a:prstGeom prst="rect">
            <a:avLst/>
          </a:prstGeom>
        </p:spPr>
      </p:pic>
      <p:sp>
        <p:nvSpPr>
          <p:cNvPr id="21" name="TextBox 20">
            <a:extLst>
              <a:ext uri="{FF2B5EF4-FFF2-40B4-BE49-F238E27FC236}">
                <a16:creationId xmlns:a16="http://schemas.microsoft.com/office/drawing/2014/main" id="{C855550C-633E-8C40-B51D-D345037EA222}"/>
              </a:ext>
            </a:extLst>
          </p:cNvPr>
          <p:cNvSpPr txBox="1"/>
          <p:nvPr/>
        </p:nvSpPr>
        <p:spPr>
          <a:xfrm>
            <a:off x="2799412" y="4218097"/>
            <a:ext cx="4416396" cy="611834"/>
          </a:xfrm>
          <a:prstGeom prst="rect">
            <a:avLst/>
          </a:prstGeom>
          <a:noFill/>
        </p:spPr>
        <p:txBody>
          <a:bodyPr wrap="square" rtlCol="0">
            <a:spAutoFit/>
          </a:bodyPr>
          <a:lstStyle/>
          <a:p>
            <a:pPr>
              <a:lnSpc>
                <a:spcPct val="150000"/>
              </a:lnSpc>
            </a:pPr>
            <a:r>
              <a:rPr lang="en-US" sz="1200" dirty="0">
                <a:solidFill>
                  <a:schemeClr val="tx2"/>
                </a:solidFill>
                <a:latin typeface="Playfair Display" pitchFamily="2" charset="77"/>
              </a:rPr>
              <a:t>*  Violence &amp; sexual | Anti-crime happened most</a:t>
            </a:r>
          </a:p>
          <a:p>
            <a:pPr>
              <a:lnSpc>
                <a:spcPct val="150000"/>
              </a:lnSpc>
            </a:pPr>
            <a:r>
              <a:rPr lang="en-US" sz="1200" dirty="0">
                <a:solidFill>
                  <a:schemeClr val="tx2"/>
                </a:solidFill>
                <a:latin typeface="Playfair Display" pitchFamily="2" charset="77"/>
              </a:rPr>
              <a:t>*  More then 5k Violence &amp; sexual offences every day!</a:t>
            </a:r>
          </a:p>
        </p:txBody>
      </p:sp>
      <p:sp>
        <p:nvSpPr>
          <p:cNvPr id="2" name="Frame 1">
            <a:extLst>
              <a:ext uri="{FF2B5EF4-FFF2-40B4-BE49-F238E27FC236}">
                <a16:creationId xmlns:a16="http://schemas.microsoft.com/office/drawing/2014/main" id="{6A245B43-F748-1947-B0A2-DEBA22BD29C3}"/>
              </a:ext>
            </a:extLst>
          </p:cNvPr>
          <p:cNvSpPr/>
          <p:nvPr/>
        </p:nvSpPr>
        <p:spPr>
          <a:xfrm>
            <a:off x="446926" y="1443933"/>
            <a:ext cx="4125074" cy="301739"/>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50EA04A2-783D-F04C-8866-EADB0FB94D82}"/>
              </a:ext>
            </a:extLst>
          </p:cNvPr>
          <p:cNvSpPr/>
          <p:nvPr/>
        </p:nvSpPr>
        <p:spPr>
          <a:xfrm>
            <a:off x="4813321" y="2706073"/>
            <a:ext cx="3726099" cy="466618"/>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5210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2565</TotalTime>
  <Words>1459</Words>
  <Application>Microsoft Macintosh PowerPoint</Application>
  <PresentationFormat>On-screen Show (16:9)</PresentationFormat>
  <Paragraphs>165</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Playfair Display</vt:lpstr>
      <vt:lpstr>Calibri</vt:lpstr>
      <vt:lpstr>Arial</vt:lpstr>
      <vt:lpstr>Office Theme</vt:lpstr>
      <vt:lpstr>PowerPoint Presentation</vt:lpstr>
      <vt:lpstr>PowerPoint Presentation</vt:lpstr>
      <vt:lpstr>PowerPoint Presentation</vt:lpstr>
      <vt:lpstr>UK street crime Dataset Between 2018.10-2021.09 </vt:lpstr>
      <vt:lpstr>Big Data</vt:lpstr>
      <vt:lpstr>Methods | Problems</vt:lpstr>
      <vt:lpstr>PowerPoint Presentation</vt:lpstr>
      <vt:lpstr>#1 When -Crime rate changes with years and months</vt:lpstr>
      <vt:lpstr>#2 What -Crime rate of different crime types</vt:lpstr>
      <vt:lpstr>#2 What –Violence and sexual Crime </vt:lpstr>
      <vt:lpstr>#3 Where - Locations where crimes occur most</vt:lpstr>
      <vt:lpstr>#4 How  - Resolution of criminal incidents</vt:lpstr>
      <vt:lpstr>PowerPoint Presentation</vt:lpstr>
      <vt:lpstr>Conclusion</vt:lpstr>
      <vt:lpstr>Suggestions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Zou, Jin</cp:lastModifiedBy>
  <cp:revision>21</cp:revision>
  <dcterms:created xsi:type="dcterms:W3CDTF">2021-12-01T22:32:44Z</dcterms:created>
  <dcterms:modified xsi:type="dcterms:W3CDTF">2021-12-08T23:49:33Z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1033-3.9.2.6301</vt:lpwstr>
  </property>
</Properties>
</file>